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p:scale>
          <a:sx n="78" d="100"/>
          <a:sy n="78" d="100"/>
        </p:scale>
        <p:origin x="-114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1/5/2024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1/5/2024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wallstreetmojo.com/financial-institu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leartax.in/s/accounting-and-auditing" TargetMode="External"/><Relationship Id="rId2" Type="http://schemas.openxmlformats.org/officeDocument/2006/relationships/hyperlink" Target="https://cleartax.in/" TargetMode="External"/><Relationship Id="rId1" Type="http://schemas.openxmlformats.org/officeDocument/2006/relationships/slideLayout" Target="../slideLayouts/slideLayout2.xml"/><Relationship Id="rId5" Type="http://schemas.openxmlformats.org/officeDocument/2006/relationships/hyperlink" Target="https://cleartax.in/s/corporate-restructuring" TargetMode="External"/><Relationship Id="rId4" Type="http://schemas.openxmlformats.org/officeDocument/2006/relationships/hyperlink" Target="https://cleartax.in/s/compliance-financial-analysi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0B050"/>
                </a:solidFill>
                <a:latin typeface="Times New Roman" pitchFamily="18" charset="0"/>
                <a:cs typeface="Times New Roman" pitchFamily="18" charset="0"/>
              </a:rPr>
              <a:t>CORPORATE RESTRUCTURES-Unit-4</a:t>
            </a:r>
            <a:endParaRPr lang="en-US" sz="3200"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pPr>
              <a:buNone/>
            </a:pPr>
            <a:r>
              <a:rPr lang="en-US" dirty="0" smtClean="0">
                <a:solidFill>
                  <a:srgbClr val="7030A0"/>
                </a:solidFill>
                <a:latin typeface="Times New Roman" pitchFamily="18" charset="0"/>
                <a:cs typeface="Times New Roman" pitchFamily="18" charset="0"/>
              </a:rPr>
              <a:t>                       </a:t>
            </a:r>
            <a:r>
              <a:rPr lang="en-US" dirty="0" smtClean="0">
                <a:solidFill>
                  <a:srgbClr val="7030A0"/>
                </a:solidFill>
                <a:latin typeface="Times New Roman" pitchFamily="18" charset="0"/>
                <a:cs typeface="Times New Roman" pitchFamily="18" charset="0"/>
              </a:rPr>
              <a:t>       Prepared </a:t>
            </a:r>
            <a:r>
              <a:rPr lang="en-US" dirty="0" smtClean="0">
                <a:solidFill>
                  <a:srgbClr val="7030A0"/>
                </a:solidFill>
                <a:latin typeface="Times New Roman" pitchFamily="18" charset="0"/>
                <a:cs typeface="Times New Roman" pitchFamily="18" charset="0"/>
              </a:rPr>
              <a:t>By</a:t>
            </a:r>
          </a:p>
          <a:p>
            <a:pPr>
              <a:buNone/>
            </a:pPr>
            <a:r>
              <a:rPr lang="en-US" dirty="0" smtClean="0">
                <a:solidFill>
                  <a:srgbClr val="7030A0"/>
                </a:solidFill>
                <a:latin typeface="Times New Roman" pitchFamily="18" charset="0"/>
                <a:cs typeface="Times New Roman" pitchFamily="18" charset="0"/>
              </a:rPr>
              <a:t>                         Dr. </a:t>
            </a:r>
            <a:r>
              <a:rPr lang="en-US" dirty="0" err="1" smtClean="0">
                <a:solidFill>
                  <a:srgbClr val="7030A0"/>
                </a:solidFill>
                <a:latin typeface="Times New Roman" pitchFamily="18" charset="0"/>
                <a:cs typeface="Times New Roman" pitchFamily="18" charset="0"/>
              </a:rPr>
              <a:t>P.Subramanyam</a:t>
            </a:r>
            <a:r>
              <a:rPr lang="en-US" dirty="0" smtClean="0">
                <a:solidFill>
                  <a:srgbClr val="7030A0"/>
                </a:solidFill>
                <a:latin typeface="Times New Roman" pitchFamily="18" charset="0"/>
                <a:cs typeface="Times New Roman" pitchFamily="18" charset="0"/>
              </a:rPr>
              <a:t> </a:t>
            </a:r>
          </a:p>
          <a:p>
            <a:pPr>
              <a:buNone/>
            </a:pPr>
            <a:r>
              <a:rPr lang="en-US" dirty="0" smtClean="0">
                <a:solidFill>
                  <a:srgbClr val="7030A0"/>
                </a:solidFill>
                <a:latin typeface="Times New Roman" pitchFamily="18" charset="0"/>
                <a:cs typeface="Times New Roman" pitchFamily="18" charset="0"/>
              </a:rPr>
              <a:t>                         Associate Professor &amp; HOD</a:t>
            </a:r>
          </a:p>
          <a:p>
            <a:pPr>
              <a:buNone/>
            </a:pPr>
            <a:r>
              <a:rPr lang="en-US" dirty="0" smtClean="0">
                <a:solidFill>
                  <a:srgbClr val="7030A0"/>
                </a:solidFill>
                <a:latin typeface="Times New Roman" pitchFamily="18" charset="0"/>
                <a:cs typeface="Times New Roman" pitchFamily="18" charset="0"/>
              </a:rPr>
              <a:t>                         AITS (AUTONOMOUS ) </a:t>
            </a:r>
          </a:p>
          <a:p>
            <a:pPr>
              <a:buNone/>
            </a:pPr>
            <a:r>
              <a:rPr lang="en-US" dirty="0" smtClean="0">
                <a:solidFill>
                  <a:srgbClr val="7030A0"/>
                </a:solidFill>
                <a:latin typeface="Times New Roman" pitchFamily="18" charset="0"/>
                <a:cs typeface="Times New Roman" pitchFamily="18" charset="0"/>
              </a:rPr>
              <a:t>                        </a:t>
            </a:r>
            <a:r>
              <a:rPr lang="en-US" dirty="0" smtClean="0">
                <a:solidFill>
                  <a:srgbClr val="7030A0"/>
                </a:solidFill>
                <a:latin typeface="Times New Roman" pitchFamily="18" charset="0"/>
                <a:cs typeface="Times New Roman" pitchFamily="18" charset="0"/>
              </a:rPr>
              <a:t> </a:t>
            </a:r>
            <a:r>
              <a:rPr lang="en-US" dirty="0" err="1" smtClean="0">
                <a:solidFill>
                  <a:srgbClr val="7030A0"/>
                </a:solidFill>
                <a:latin typeface="Times New Roman" pitchFamily="18" charset="0"/>
                <a:cs typeface="Times New Roman" pitchFamily="18" charset="0"/>
              </a:rPr>
              <a:t>Rajampet</a:t>
            </a:r>
            <a:r>
              <a:rPr lang="en-US" dirty="0" smtClean="0">
                <a:solidFill>
                  <a:srgbClr val="7030A0"/>
                </a:solidFill>
                <a:latin typeface="Times New Roman" pitchFamily="18" charset="0"/>
                <a:cs typeface="Times New Roman" pitchFamily="18" charset="0"/>
              </a:rPr>
              <a:t> </a:t>
            </a:r>
            <a:endParaRPr lang="en-US"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Mergers </a:t>
            </a:r>
            <a:endParaRPr lang="en-US" dirty="0"/>
          </a:p>
        </p:txBody>
      </p:sp>
      <p:sp>
        <p:nvSpPr>
          <p:cNvPr id="3" name="Content Placeholder 2"/>
          <p:cNvSpPr>
            <a:spLocks noGrp="1"/>
          </p:cNvSpPr>
          <p:nvPr>
            <p:ph idx="1"/>
          </p:nvPr>
        </p:nvSpPr>
        <p:spPr>
          <a:xfrm>
            <a:off x="457200" y="1935480"/>
            <a:ext cx="8229600" cy="4922520"/>
          </a:xfrm>
        </p:spPr>
        <p:txBody>
          <a:bodyPr>
            <a:normAutofit fontScale="77500" lnSpcReduction="20000"/>
          </a:bodyPr>
          <a:lstStyle/>
          <a:p>
            <a:r>
              <a:rPr lang="en-US" dirty="0" smtClean="0">
                <a:latin typeface="Times New Roman" pitchFamily="18" charset="0"/>
                <a:cs typeface="Times New Roman" pitchFamily="18" charset="0"/>
              </a:rPr>
              <a:t>Merger is the combination of two or more companies which can be merged together either by way of amalgamation or absorption. The combining of two or more companies, is generally by offering the stockholders of one company securities in the acquiring company in exchange for the surrender of their stock</a:t>
            </a:r>
            <a:r>
              <a:rPr lang="en-US" dirty="0" smtClean="0"/>
              <a:t>.</a:t>
            </a:r>
          </a:p>
          <a:p>
            <a:r>
              <a:rPr lang="en-US" sz="2400"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Horizontal Merger</a:t>
            </a:r>
            <a:r>
              <a:rPr lang="en-US" sz="2400" dirty="0" smtClean="0">
                <a:latin typeface="Times New Roman" pitchFamily="18" charset="0"/>
                <a:cs typeface="Times New Roman" pitchFamily="18" charset="0"/>
              </a:rPr>
              <a:t>: It is a merger of two or more companies that compete in the same industry. It is a merger with a direct competitor and hence expands as the firm's operations in the same industry. Horizontal mergers are designed to achieve economies of scale and result in reduce the number of competitors in the industry</a:t>
            </a:r>
          </a:p>
          <a:p>
            <a:r>
              <a:rPr lang="en-US" sz="2100" b="1" dirty="0" smtClean="0">
                <a:latin typeface="Times New Roman" pitchFamily="18" charset="0"/>
                <a:cs typeface="Times New Roman" pitchFamily="18" charset="0"/>
              </a:rPr>
              <a:t>Example- Hindustan Unilever Limited (HUL) and GlaxoSmithKline Consumer Healthcare (2018):</a:t>
            </a:r>
          </a:p>
          <a:p>
            <a:r>
              <a:rPr lang="en-US" sz="2300" b="1" dirty="0" smtClean="0">
                <a:latin typeface="Times New Roman" pitchFamily="18" charset="0"/>
                <a:cs typeface="Times New Roman" pitchFamily="18" charset="0"/>
              </a:rPr>
              <a:t>2. Vertical Merger</a:t>
            </a:r>
            <a:r>
              <a:rPr lang="en-US" sz="2300" dirty="0" smtClean="0">
                <a:latin typeface="Times New Roman" pitchFamily="18" charset="0"/>
                <a:cs typeface="Times New Roman" pitchFamily="18" charset="0"/>
              </a:rPr>
              <a:t>: It is a merger which takes place upon the combination of two companies which are operating in the same industry but at different stages of production or distribution system. If a company takes over its supplier/producers of raw material, then it may result in backward integration of its activities. On the other hand, Forward integration may result if a company decides to take over the retailer or Customer Company. Vertical merger provides a way for total integration to those firms which are striving for owning of all phases of the production schedule together with the marketing network</a:t>
            </a:r>
            <a:endParaRPr lang="en-US" sz="23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3. Co generic Merger</a:t>
            </a:r>
            <a:r>
              <a:rPr lang="en-US" sz="2000" dirty="0" smtClean="0">
                <a:latin typeface="Times New Roman" pitchFamily="18" charset="0"/>
                <a:cs typeface="Times New Roman" pitchFamily="18" charset="0"/>
              </a:rPr>
              <a:t>: It is the type of merger, where two companies are in the same or related industries but do not offer the same products, but related products and may share similar distribution channels, providing synergies for the merger. The potential benefit from these mergers is high because these transactions offer opportunities to diversify around a common case of strategic resources.</a:t>
            </a:r>
          </a:p>
          <a:p>
            <a:r>
              <a:rPr lang="en-US" sz="2000" b="1" dirty="0" smtClean="0">
                <a:latin typeface="Times New Roman" pitchFamily="18" charset="0"/>
                <a:cs typeface="Times New Roman" pitchFamily="18" charset="0"/>
              </a:rPr>
              <a:t>4. </a:t>
            </a:r>
            <a:r>
              <a:rPr lang="en-US" sz="1800" b="1" dirty="0" smtClean="0">
                <a:latin typeface="Times New Roman" pitchFamily="18" charset="0"/>
                <a:cs typeface="Times New Roman" pitchFamily="18" charset="0"/>
              </a:rPr>
              <a:t>Conglomerate Merger</a:t>
            </a:r>
            <a:r>
              <a:rPr lang="en-US" sz="1800" dirty="0" smtClean="0">
                <a:latin typeface="Times New Roman" pitchFamily="18" charset="0"/>
                <a:cs typeface="Times New Roman" pitchFamily="18" charset="0"/>
              </a:rPr>
              <a:t>: These mergers involve firms engaged in unrelated type of activities i.e. the business of two companies are not related to each other horizontally nor vertically. In a pure conglomerate, there are no important common factors between the companies in production, marketing, research and development and technology. Conglomerate mergers are merger of different kinds of businesses under one flagship company. The purpose of merger remains utilization of financial resources enlarged debt capacity and also synergy of managerial functions</a:t>
            </a:r>
            <a:endParaRPr lang="en-US" sz="1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Merger </a:t>
            </a:r>
            <a:endParaRPr lang="en-US" dirty="0"/>
          </a:p>
        </p:txBody>
      </p:sp>
      <p:sp>
        <p:nvSpPr>
          <p:cNvPr id="3" name="Content Placeholder 2"/>
          <p:cNvSpPr>
            <a:spLocks noGrp="1"/>
          </p:cNvSpPr>
          <p:nvPr>
            <p:ph idx="1"/>
          </p:nvPr>
        </p:nvSpPr>
        <p:spPr/>
        <p:txBody>
          <a:bodyPr/>
          <a:lstStyle/>
          <a:p>
            <a:pPr fontAlgn="auto"/>
            <a:r>
              <a:rPr lang="en-US" b="1" dirty="0" smtClean="0"/>
              <a:t> Reasons for Mergers and Acquisitions</a:t>
            </a:r>
          </a:p>
          <a:p>
            <a:pPr fontAlgn="auto"/>
            <a:r>
              <a:rPr lang="en-US" dirty="0" smtClean="0"/>
              <a:t>1.To grow the business</a:t>
            </a:r>
          </a:p>
          <a:p>
            <a:pPr fontAlgn="auto"/>
            <a:r>
              <a:rPr lang="en-US" dirty="0" smtClean="0"/>
              <a:t>2.To achieve revenue synergies</a:t>
            </a:r>
          </a:p>
          <a:p>
            <a:pPr fontAlgn="auto"/>
            <a:r>
              <a:rPr lang="en-US" dirty="0" smtClean="0"/>
              <a:t>3.To achieve economies of scale</a:t>
            </a:r>
          </a:p>
          <a:p>
            <a:pPr fontAlgn="auto"/>
            <a:r>
              <a:rPr lang="en-US" dirty="0" smtClean="0"/>
              <a:t>4.To diversify</a:t>
            </a:r>
          </a:p>
          <a:p>
            <a:pPr fontAlgn="auto"/>
            <a:r>
              <a:rPr lang="en-US" dirty="0" smtClean="0"/>
              <a:t>5..To vertically integrate the business</a:t>
            </a:r>
          </a:p>
          <a:p>
            <a:pPr fontAlgn="auto"/>
            <a:r>
              <a:rPr lang="en-US" dirty="0" smtClean="0"/>
              <a:t>6.To avail of tax benefits</a:t>
            </a:r>
          </a:p>
          <a:p>
            <a:pPr fontAlgn="auto"/>
            <a:r>
              <a:rPr lang="en-US" dirty="0" smtClean="0"/>
              <a:t>7.For knowledge transfer</a:t>
            </a:r>
          </a:p>
          <a:p>
            <a:r>
              <a:rPr lang="en-US" dirty="0" smtClean="0"/>
              <a:t> 8.</a:t>
            </a:r>
            <a:r>
              <a:rPr lang="en-US" b="1" dirty="0" smtClean="0"/>
              <a:t> </a:t>
            </a:r>
            <a:r>
              <a:rPr lang="en-US" dirty="0" smtClean="0"/>
              <a:t>Access to Talent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1466088"/>
          </a:xfrm>
        </p:spPr>
        <p:txBody>
          <a:bodyPr>
            <a:normAutofit/>
          </a:bodyPr>
          <a:lstStyle/>
          <a:p>
            <a:r>
              <a:rPr lang="en-US" sz="3600" dirty="0" smtClean="0">
                <a:latin typeface="Times New Roman" pitchFamily="18" charset="0"/>
                <a:cs typeface="Times New Roman" pitchFamily="18" charset="0"/>
              </a:rPr>
              <a:t>What is Acquisition Different Types of acquisitions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itchFamily="18" charset="0"/>
                <a:cs typeface="Times New Roman" pitchFamily="18" charset="0"/>
              </a:rPr>
              <a:t>Acquisition essentially means ‘to acquire’ or ‘to takeover’. Here a bigger company will take over the shares and assets of the smaller company.</a:t>
            </a:r>
          </a:p>
          <a:p>
            <a:r>
              <a:rPr lang="en-US" sz="2800" dirty="0" smtClean="0">
                <a:latin typeface="Times New Roman" pitchFamily="18" charset="0"/>
                <a:cs typeface="Times New Roman" pitchFamily="18" charset="0"/>
              </a:rPr>
              <a:t>A. </a:t>
            </a:r>
            <a:r>
              <a:rPr lang="en-US" sz="2800" b="1" dirty="0" smtClean="0">
                <a:latin typeface="Times New Roman" pitchFamily="18" charset="0"/>
                <a:cs typeface="Times New Roman" pitchFamily="18" charset="0"/>
              </a:rPr>
              <a:t>Friendly acquisition - </a:t>
            </a:r>
            <a:r>
              <a:rPr lang="en-US" sz="2800" dirty="0" smtClean="0">
                <a:latin typeface="Times New Roman" pitchFamily="18" charset="0"/>
                <a:cs typeface="Times New Roman" pitchFamily="18" charset="0"/>
              </a:rPr>
              <a:t>Both the companies approve of the acquisition under friendly terms.</a:t>
            </a:r>
          </a:p>
          <a:p>
            <a:r>
              <a:rPr lang="en-US" sz="2800" b="1" dirty="0" smtClean="0">
                <a:latin typeface="Times New Roman" pitchFamily="18" charset="0"/>
                <a:cs typeface="Times New Roman" pitchFamily="18" charset="0"/>
              </a:rPr>
              <a:t>B. Reverse acquisition </a:t>
            </a:r>
            <a:r>
              <a:rPr lang="en-US" sz="2800" dirty="0" smtClean="0">
                <a:latin typeface="Times New Roman" pitchFamily="18" charset="0"/>
                <a:cs typeface="Times New Roman" pitchFamily="18" charset="0"/>
              </a:rPr>
              <a:t>- A private company takes over a public company.</a:t>
            </a:r>
          </a:p>
          <a:p>
            <a:r>
              <a:rPr lang="en-US" sz="2800" b="1" dirty="0" smtClean="0">
                <a:latin typeface="Times New Roman" pitchFamily="18" charset="0"/>
                <a:cs typeface="Times New Roman" pitchFamily="18" charset="0"/>
              </a:rPr>
              <a:t>C. Back flip acquisition- A very rare case of acquisition in which, the purchasing </a:t>
            </a:r>
            <a:r>
              <a:rPr lang="en-US" sz="2800" dirty="0" smtClean="0">
                <a:latin typeface="Times New Roman" pitchFamily="18" charset="0"/>
                <a:cs typeface="Times New Roman" pitchFamily="18" charset="0"/>
              </a:rPr>
              <a:t>company becomes a subsidiary of the purchased company.</a:t>
            </a:r>
          </a:p>
          <a:p>
            <a:r>
              <a:rPr lang="en-US" sz="2800" b="1" dirty="0" smtClean="0">
                <a:latin typeface="Times New Roman" pitchFamily="18" charset="0"/>
                <a:cs typeface="Times New Roman" pitchFamily="18" charset="0"/>
              </a:rPr>
              <a:t>D.  Hostile acquisition </a:t>
            </a:r>
            <a:r>
              <a:rPr lang="en-US" sz="2800" dirty="0" smtClean="0">
                <a:latin typeface="Times New Roman" pitchFamily="18" charset="0"/>
                <a:cs typeface="Times New Roman" pitchFamily="18" charset="0"/>
              </a:rPr>
              <a:t>- Here, as the name suggests, the entire process is done by force Different Types of acquisitions</a:t>
            </a: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Acquisition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 </a:t>
            </a:r>
            <a:r>
              <a:rPr lang="en-US" b="1" dirty="0" smtClean="0">
                <a:latin typeface="Times New Roman" pitchFamily="18" charset="0"/>
                <a:cs typeface="Times New Roman" pitchFamily="18" charset="0"/>
              </a:rPr>
              <a:t>Industry Consolidation </a:t>
            </a:r>
            <a:r>
              <a:rPr lang="en-US" dirty="0" smtClean="0">
                <a:latin typeface="Times New Roman" pitchFamily="18" charset="0"/>
                <a:cs typeface="Times New Roman" pitchFamily="18" charset="0"/>
              </a:rPr>
              <a:t>- Tactical move that enables a company to reposition itself (with a merger partner) into a stronger operational and competitive industry position.</a:t>
            </a:r>
          </a:p>
          <a:p>
            <a:r>
              <a:rPr lang="en-US" b="1"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Improve Competitive Position -</a:t>
            </a:r>
            <a:r>
              <a:rPr lang="en-US" dirty="0" smtClean="0">
                <a:latin typeface="Times New Roman" pitchFamily="18" charset="0"/>
                <a:cs typeface="Times New Roman" pitchFamily="18" charset="0"/>
              </a:rPr>
              <a:t>Reduces competition, and allows the combined firm to use its resources more effectively.</a:t>
            </a:r>
          </a:p>
          <a:p>
            <a:r>
              <a:rPr lang="en-US" b="1" dirty="0" smtClean="0">
                <a:latin typeface="Times New Roman" pitchFamily="18" charset="0"/>
                <a:cs typeface="Times New Roman" pitchFamily="18" charset="0"/>
              </a:rPr>
              <a:t> 3</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Defensive Move -</a:t>
            </a:r>
            <a:r>
              <a:rPr lang="en-US" dirty="0" smtClean="0">
                <a:latin typeface="Times New Roman" pitchFamily="18" charset="0"/>
                <a:cs typeface="Times New Roman" pitchFamily="18" charset="0"/>
              </a:rPr>
              <a:t>Attractive tactical move in any economic environment - particularly in a cyclical down-turn where a merger can be a strong defensive move. </a:t>
            </a:r>
          </a:p>
          <a:p>
            <a:r>
              <a:rPr lang="en-US" b="1" dirty="0" smtClean="0">
                <a:latin typeface="Times New Roman" pitchFamily="18" charset="0"/>
                <a:cs typeface="Times New Roman" pitchFamily="18" charset="0"/>
              </a:rPr>
              <a:t>4. Synergies- </a:t>
            </a:r>
            <a:r>
              <a:rPr lang="en-US" dirty="0" smtClean="0">
                <a:latin typeface="Times New Roman" pitchFamily="18" charset="0"/>
                <a:cs typeface="Times New Roman" pitchFamily="18" charset="0"/>
              </a:rPr>
              <a:t>Allowing two companies to work more efficiently together than either would separately.</a:t>
            </a:r>
          </a:p>
          <a:p>
            <a:r>
              <a:rPr lang="en-US" b="1" dirty="0" smtClean="0">
                <a:latin typeface="Times New Roman" pitchFamily="18" charset="0"/>
                <a:cs typeface="Times New Roman" pitchFamily="18" charset="0"/>
              </a:rPr>
              <a:t>5.  Market / Business / Product Line Issues -Whether the market is a new product</a:t>
            </a:r>
            <a:r>
              <a:rPr lang="en-US" dirty="0" smtClean="0">
                <a:latin typeface="Times New Roman" pitchFamily="18" charset="0"/>
                <a:cs typeface="Times New Roman" pitchFamily="18" charset="0"/>
              </a:rPr>
              <a:t>, a business line, or a geographical region, market entry or expansion is a powerful reason for a merger. </a:t>
            </a:r>
          </a:p>
          <a:p>
            <a:r>
              <a:rPr lang="en-US" b="1"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Acquire Resources and Skills- </a:t>
            </a:r>
            <a:r>
              <a:rPr lang="en-US" dirty="0" smtClean="0">
                <a:latin typeface="Times New Roman" pitchFamily="18" charset="0"/>
                <a:cs typeface="Times New Roman" pitchFamily="18" charset="0"/>
              </a:rPr>
              <a:t>To obtain access to the resources of another company or to combine the resources of the two companies</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over </a:t>
            </a:r>
            <a:endParaRPr lang="en-US" dirty="0"/>
          </a:p>
        </p:txBody>
      </p:sp>
      <p:sp>
        <p:nvSpPr>
          <p:cNvPr id="3" name="Content Placeholder 2"/>
          <p:cNvSpPr>
            <a:spLocks noGrp="1"/>
          </p:cNvSpPr>
          <p:nvPr>
            <p:ph idx="1"/>
          </p:nvPr>
        </p:nvSpPr>
        <p:spPr/>
        <p:txBody>
          <a:bodyPr>
            <a:normAutofit/>
          </a:bodyPr>
          <a:lstStyle/>
          <a:p>
            <a:r>
              <a:rPr lang="en-US" sz="1800" dirty="0" smtClean="0">
                <a:latin typeface="Times New Roman" pitchFamily="18" charset="0"/>
                <a:cs typeface="Times New Roman" pitchFamily="18" charset="0"/>
              </a:rPr>
              <a:t>A "takeover" refers to the acquisition or assumption of control over one company by another. It is a corporate action where a company, often referred to as the acquiring or parent company, purchases a significant portion of the ownership (shares) or assets of another company, known as the target or acquired company. The acquiring company gains control over the operations, assets, and management of the target company.</a:t>
            </a:r>
          </a:p>
          <a:p>
            <a:r>
              <a:rPr lang="en-US" sz="1800" dirty="0" smtClean="0">
                <a:latin typeface="Times New Roman" pitchFamily="18" charset="0"/>
                <a:cs typeface="Times New Roman" pitchFamily="18" charset="0"/>
              </a:rPr>
              <a:t> Takeovers can occur through various means, including the purchase of shares, assets, or a combination of both. The level of control acquired can vary, ranging from a partial ownership stake to complete control over the target company</a:t>
            </a:r>
            <a:r>
              <a:rPr lang="en-US" sz="1800" dirty="0" smtClean="0"/>
              <a:t>. </a:t>
            </a:r>
          </a:p>
          <a:p>
            <a:r>
              <a:rPr lang="en-US" sz="1800" dirty="0" smtClean="0">
                <a:latin typeface="Times New Roman" pitchFamily="18" charset="0"/>
                <a:cs typeface="Times New Roman" pitchFamily="18" charset="0"/>
              </a:rPr>
              <a:t>Takeovers can be classified into various types based on the nature of the transaction, the relationship between the acquiring and target companies, and the level of approval and cooperation involved</a:t>
            </a:r>
            <a:r>
              <a:rPr lang="en-US" sz="1800" dirty="0" smtClean="0"/>
              <a:t>.</a:t>
            </a:r>
            <a:endParaRPr lang="en-US" sz="1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of Takeover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Assumption of control of another (usually smaller) firm through purchase of 51 percent or more of its voting shares or stock.</a:t>
            </a:r>
          </a:p>
          <a:p>
            <a:r>
              <a:rPr lang="en-US" dirty="0" smtClean="0"/>
              <a:t>General term referring to transfer of control of a firm from one group of shareholders to another group of shareholders.</a:t>
            </a:r>
          </a:p>
          <a:p>
            <a:r>
              <a:rPr lang="en-US" dirty="0" smtClean="0"/>
              <a:t>•</a:t>
            </a:r>
          </a:p>
          <a:p>
            <a:r>
              <a:rPr lang="en-US" i="1" dirty="0" smtClean="0"/>
              <a:t> MEANING OF TAKEOVER</a:t>
            </a:r>
            <a:r>
              <a:rPr lang="en-US" dirty="0" smtClean="0"/>
              <a:t>:-</a:t>
            </a:r>
          </a:p>
          <a:p>
            <a:r>
              <a:rPr lang="en-US" dirty="0" smtClean="0"/>
              <a:t>“Takeover” is a transaction</a:t>
            </a:r>
          </a:p>
          <a:p>
            <a:r>
              <a:rPr lang="en-US" dirty="0" smtClean="0"/>
              <a:t>whereby a person acquires control over the company either :directly  by becoming the owner of the Company; or in directly by obtaining control of the management of the company.</a:t>
            </a:r>
          </a:p>
          <a:p>
            <a:r>
              <a:rPr lang="en-US" dirty="0" smtClean="0"/>
              <a:t>•“Take Over” – </a:t>
            </a:r>
          </a:p>
          <a:p>
            <a:r>
              <a:rPr lang="en-US" dirty="0" smtClean="0"/>
              <a:t>taking over the control of management</a:t>
            </a:r>
          </a:p>
          <a:p>
            <a:r>
              <a:rPr lang="en-US" dirty="0" smtClean="0"/>
              <a:t>“Substantial acquisition of shares or voting Rights”</a:t>
            </a:r>
          </a:p>
          <a:p>
            <a:r>
              <a:rPr lang="en-US" dirty="0" smtClean="0"/>
              <a:t>- acquiring  Substantial quantity of shares or voting rights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dirty="0" smtClean="0"/>
              <a:t>Types of Takeover </a:t>
            </a:r>
            <a:endParaRPr lang="en-US" dirty="0"/>
          </a:p>
        </p:txBody>
      </p:sp>
      <p:sp>
        <p:nvSpPr>
          <p:cNvPr id="3" name="Content Placeholder 2"/>
          <p:cNvSpPr>
            <a:spLocks noGrp="1"/>
          </p:cNvSpPr>
          <p:nvPr>
            <p:ph idx="1"/>
          </p:nvPr>
        </p:nvSpPr>
        <p:spPr>
          <a:xfrm>
            <a:off x="609600" y="1371600"/>
            <a:ext cx="8229600" cy="5334000"/>
          </a:xfrm>
        </p:spPr>
        <p:txBody>
          <a:bodyPr>
            <a:normAutofit fontScale="25000" lnSpcReduction="20000"/>
          </a:bodyPr>
          <a:lstStyle/>
          <a:p>
            <a:r>
              <a:rPr lang="en-US" sz="9600" b="1" dirty="0" smtClean="0">
                <a:latin typeface="Times New Roman" pitchFamily="18" charset="0"/>
                <a:cs typeface="Times New Roman" pitchFamily="18" charset="0"/>
              </a:rPr>
              <a:t>Friendly takeover</a:t>
            </a:r>
            <a:r>
              <a:rPr lang="en-US" sz="9600" dirty="0" smtClean="0">
                <a:latin typeface="Times New Roman" pitchFamily="18" charset="0"/>
                <a:cs typeface="Times New Roman" pitchFamily="18" charset="0"/>
              </a:rPr>
              <a:t>- </a:t>
            </a:r>
            <a:r>
              <a:rPr lang="en-US" sz="7400" dirty="0" smtClean="0">
                <a:latin typeface="Times New Roman" pitchFamily="18" charset="0"/>
                <a:cs typeface="Times New Roman" pitchFamily="18" charset="0"/>
              </a:rPr>
              <a:t>It occurs when both the acquiring and the acquired companies mutually agree to the terms of the acquisition. In such a situation, the </a:t>
            </a:r>
            <a:r>
              <a:rPr lang="en-US" sz="7400" dirty="0" err="1" smtClean="0">
                <a:latin typeface="Times New Roman" pitchFamily="18" charset="0"/>
                <a:cs typeface="Times New Roman" pitchFamily="18" charset="0"/>
              </a:rPr>
              <a:t>acquiree</a:t>
            </a:r>
            <a:r>
              <a:rPr lang="en-US" sz="7400" dirty="0" smtClean="0">
                <a:latin typeface="Times New Roman" pitchFamily="18" charset="0"/>
                <a:cs typeface="Times New Roman" pitchFamily="18" charset="0"/>
              </a:rPr>
              <a:t> company openly declares its intention to sell, and after discussions and negotiations, the takeover process is completed without any disputes.</a:t>
            </a:r>
          </a:p>
          <a:p>
            <a:r>
              <a:rPr lang="en-US" sz="7400" b="1" dirty="0" smtClean="0">
                <a:latin typeface="Times New Roman" pitchFamily="18" charset="0"/>
                <a:cs typeface="Times New Roman" pitchFamily="18" charset="0"/>
              </a:rPr>
              <a:t> </a:t>
            </a:r>
            <a:r>
              <a:rPr lang="en-US" sz="9600" b="1" dirty="0" smtClean="0">
                <a:latin typeface="Times New Roman" pitchFamily="18" charset="0"/>
                <a:cs typeface="Times New Roman" pitchFamily="18" charset="0"/>
              </a:rPr>
              <a:t> Hostile takeover- </a:t>
            </a:r>
            <a:r>
              <a:rPr lang="en-US" sz="7400" dirty="0" smtClean="0">
                <a:latin typeface="Times New Roman" pitchFamily="18" charset="0"/>
                <a:cs typeface="Times New Roman" pitchFamily="18" charset="0"/>
              </a:rPr>
              <a:t>This type of takeover occurs when the </a:t>
            </a:r>
            <a:r>
              <a:rPr lang="en-US" sz="7400" dirty="0" err="1" smtClean="0">
                <a:latin typeface="Times New Roman" pitchFamily="18" charset="0"/>
                <a:cs typeface="Times New Roman" pitchFamily="18" charset="0"/>
              </a:rPr>
              <a:t>acquiree</a:t>
            </a:r>
            <a:r>
              <a:rPr lang="en-US" sz="7400" dirty="0" smtClean="0">
                <a:latin typeface="Times New Roman" pitchFamily="18" charset="0"/>
                <a:cs typeface="Times New Roman" pitchFamily="18" charset="0"/>
              </a:rPr>
              <a:t> company does not consent to be acquired, and the company taking over purchases a majority of shares from the open market without the consent of the </a:t>
            </a:r>
            <a:r>
              <a:rPr lang="en-US" sz="7400" dirty="0" err="1" smtClean="0">
                <a:latin typeface="Times New Roman" pitchFamily="18" charset="0"/>
                <a:cs typeface="Times New Roman" pitchFamily="18" charset="0"/>
              </a:rPr>
              <a:t>acquiree</a:t>
            </a:r>
            <a:r>
              <a:rPr lang="en-US" sz="7400" dirty="0" smtClean="0">
                <a:latin typeface="Times New Roman" pitchFamily="18" charset="0"/>
                <a:cs typeface="Times New Roman" pitchFamily="18" charset="0"/>
              </a:rPr>
              <a:t> company. </a:t>
            </a:r>
          </a:p>
          <a:p>
            <a:r>
              <a:rPr lang="en-US" sz="7400" dirty="0" smtClean="0">
                <a:latin typeface="Times New Roman" pitchFamily="18" charset="0"/>
                <a:cs typeface="Times New Roman" pitchFamily="18" charset="0"/>
              </a:rPr>
              <a:t>This may lead to disagreements between the board of directors of both companies. The board of directors of the acquired company may leave the new entity to show their disapproval of the hostile takeover.</a:t>
            </a:r>
            <a:endParaRPr lang="en-US" dirty="0" smtClean="0"/>
          </a:p>
          <a:p>
            <a:endParaRPr lang="en-US" dirty="0" smtClean="0"/>
          </a:p>
          <a:p>
            <a:r>
              <a:rPr lang="en-US" sz="9600" dirty="0" smtClean="0">
                <a:latin typeface="Times New Roman" pitchFamily="18" charset="0"/>
                <a:cs typeface="Times New Roman" pitchFamily="18" charset="0"/>
              </a:rPr>
              <a:t>Reverse takeover- </a:t>
            </a:r>
            <a:r>
              <a:rPr lang="en-US" sz="7200" dirty="0" smtClean="0">
                <a:latin typeface="Times New Roman" pitchFamily="18" charset="0"/>
                <a:cs typeface="Times New Roman" pitchFamily="18" charset="0"/>
              </a:rPr>
              <a:t>It occurs when a private company that wants to go public buys a controlling interest in a publicly listed company. This allows the private company to save expenses related to raising capital through an IPO. In summary, takeovers can be either friendly or hostile, and a reverse takeover is another form that occurs when a privately held company wants to go public</a:t>
            </a:r>
            <a:r>
              <a:rPr lang="en-US" sz="9600" dirty="0" smtClean="0">
                <a:latin typeface="Times New Roman" pitchFamily="18" charset="0"/>
                <a:cs typeface="Times New Roman" pitchFamily="18" charset="0"/>
              </a:rPr>
              <a:t>.</a:t>
            </a:r>
          </a:p>
          <a:p>
            <a:endParaRPr lang="en-US" sz="9600" dirty="0" smtClean="0">
              <a:latin typeface="Times New Roman" pitchFamily="18" charset="0"/>
              <a:cs typeface="Times New Roman" pitchFamily="18" charset="0"/>
            </a:endParaRPr>
          </a:p>
          <a:p>
            <a:endParaRPr lang="en-US" dirty="0" smtClean="0"/>
          </a:p>
          <a:p>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4800" dirty="0" err="1" smtClean="0">
                <a:latin typeface="Times New Roman" pitchFamily="18" charset="0"/>
                <a:cs typeface="Times New Roman" pitchFamily="18" charset="0"/>
              </a:rPr>
              <a:t>Backflip</a:t>
            </a:r>
            <a:r>
              <a:rPr lang="en-US" sz="4800" dirty="0" smtClean="0">
                <a:latin typeface="Times New Roman" pitchFamily="18" charset="0"/>
                <a:cs typeface="Times New Roman" pitchFamily="18" charset="0"/>
              </a:rPr>
              <a:t> take over-</a:t>
            </a:r>
          </a:p>
          <a:p>
            <a:r>
              <a:rPr lang="en-US" sz="2800" dirty="0" smtClean="0">
                <a:latin typeface="Times New Roman" pitchFamily="18" charset="0"/>
                <a:cs typeface="Times New Roman" pitchFamily="18" charset="0"/>
              </a:rPr>
              <a:t>A </a:t>
            </a:r>
            <a:r>
              <a:rPr lang="en-US" sz="2800" dirty="0" err="1" smtClean="0">
                <a:latin typeface="Times New Roman" pitchFamily="18" charset="0"/>
                <a:cs typeface="Times New Roman" pitchFamily="18" charset="0"/>
              </a:rPr>
              <a:t>backflip</a:t>
            </a:r>
            <a:r>
              <a:rPr lang="en-US" sz="2800" dirty="0" smtClean="0">
                <a:latin typeface="Times New Roman" pitchFamily="18" charset="0"/>
                <a:cs typeface="Times New Roman" pitchFamily="18" charset="0"/>
              </a:rPr>
              <a:t> takeover is any sort of takeover in which the acquiring </a:t>
            </a:r>
            <a:r>
              <a:rPr lang="en-US" sz="2800" dirty="0" err="1" smtClean="0">
                <a:latin typeface="Times New Roman" pitchFamily="18" charset="0"/>
                <a:cs typeface="Times New Roman" pitchFamily="18" charset="0"/>
              </a:rPr>
              <a:t>companyturns</a:t>
            </a:r>
            <a:r>
              <a:rPr lang="en-US" sz="2800" dirty="0" smtClean="0">
                <a:latin typeface="Times New Roman" pitchFamily="18" charset="0"/>
                <a:cs typeface="Times New Roman" pitchFamily="18" charset="0"/>
              </a:rPr>
              <a:t> itself into a subsidiary of </a:t>
            </a:r>
            <a:r>
              <a:rPr lang="en-US" sz="2800" dirty="0" err="1" smtClean="0">
                <a:latin typeface="Times New Roman" pitchFamily="18" charset="0"/>
                <a:cs typeface="Times New Roman" pitchFamily="18" charset="0"/>
              </a:rPr>
              <a:t>thepurchased</a:t>
            </a:r>
            <a:r>
              <a:rPr lang="en-US" sz="2800" dirty="0" smtClean="0">
                <a:latin typeface="Times New Roman" pitchFamily="18" charset="0"/>
                <a:cs typeface="Times New Roman" pitchFamily="18" charset="0"/>
              </a:rPr>
              <a:t> company.</a:t>
            </a:r>
          </a:p>
          <a:p>
            <a:r>
              <a:rPr lang="en-US" sz="2800" dirty="0" smtClean="0">
                <a:latin typeface="Times New Roman" pitchFamily="18" charset="0"/>
                <a:cs typeface="Times New Roman" pitchFamily="18" charset="0"/>
              </a:rPr>
              <a:t>•This type of takeover rarely occur</a:t>
            </a:r>
          </a:p>
          <a:p>
            <a:r>
              <a:rPr lang="en-US" b="1" dirty="0" smtClean="0"/>
              <a:t>Bailout Takeover</a:t>
            </a:r>
            <a:r>
              <a:rPr lang="en-US" dirty="0" smtClean="0"/>
              <a:t>: Struggling businesses get rescued under the rehabilitation schemes set forth by the </a:t>
            </a:r>
            <a:r>
              <a:rPr lang="en-US" b="1" u="sng" dirty="0" smtClean="0">
                <a:hlinkClick r:id="rId2"/>
              </a:rPr>
              <a:t>financial institutions</a:t>
            </a:r>
            <a:r>
              <a:rPr lang="en-US" dirty="0" smtClean="0"/>
              <a:t>. The acquirer has to put forward a proposal to the financial institution for acquiring the target company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solidFill>
                  <a:srgbClr val="7030A0"/>
                </a:solidFill>
              </a:rPr>
              <a:t>CORPORATE RESTRUCTURES-Unit-4</a:t>
            </a:r>
            <a:endParaRPr lang="en-US" dirty="0">
              <a:solidFill>
                <a:srgbClr val="7030A0"/>
              </a:solidFill>
            </a:endParaRPr>
          </a:p>
        </p:txBody>
      </p:sp>
      <p:sp>
        <p:nvSpPr>
          <p:cNvPr id="3" name="Subtitle 2"/>
          <p:cNvSpPr>
            <a:spLocks noGrp="1"/>
          </p:cNvSpPr>
          <p:nvPr>
            <p:ph idx="1"/>
          </p:nvPr>
        </p:nvSpPr>
        <p:spPr>
          <a:xfrm>
            <a:off x="457200" y="1600200"/>
            <a:ext cx="8229600" cy="5029200"/>
          </a:xfrm>
        </p:spPr>
        <p:txBody>
          <a:bodyPr>
            <a:normAutofit fontScale="85000" lnSpcReduction="20000"/>
          </a:bodyPr>
          <a:lstStyle/>
          <a:p>
            <a:r>
              <a:rPr lang="en-US" b="1" dirty="0" smtClean="0">
                <a:latin typeface="Times New Roman" pitchFamily="18" charset="0"/>
                <a:cs typeface="Times New Roman" pitchFamily="18" charset="0"/>
              </a:rPr>
              <a:t>Meaning of  corporate restructures- </a:t>
            </a:r>
          </a:p>
          <a:p>
            <a:r>
              <a:rPr lang="en-US" b="1" dirty="0" smtClean="0">
                <a:latin typeface="Times New Roman" pitchFamily="18" charset="0"/>
                <a:cs typeface="Times New Roman" pitchFamily="18" charset="0"/>
              </a:rPr>
              <a:t>Restructuring as per Oxford dictionary means “to give </a:t>
            </a:r>
            <a:r>
              <a:rPr lang="en-US" dirty="0" smtClean="0">
                <a:latin typeface="Times New Roman" pitchFamily="18" charset="0"/>
                <a:cs typeface="Times New Roman" pitchFamily="18" charset="0"/>
              </a:rPr>
              <a:t>a new structure to, rebuild or rearrange". </a:t>
            </a:r>
          </a:p>
          <a:p>
            <a:r>
              <a:rPr lang="en-US" dirty="0" smtClean="0">
                <a:latin typeface="Times New Roman" pitchFamily="18" charset="0"/>
                <a:cs typeface="Times New Roman" pitchFamily="18" charset="0"/>
              </a:rPr>
              <a:t>As per Collins English dictionary, meaning of corporate restructuring is a change in the business strategy of an organization resulting in diversification, closing parts of the business, etc, to increase its long-term profitability. </a:t>
            </a:r>
          </a:p>
          <a:p>
            <a:r>
              <a:rPr lang="en-US" dirty="0" smtClean="0">
                <a:latin typeface="Times New Roman" pitchFamily="18" charset="0"/>
                <a:cs typeface="Times New Roman" pitchFamily="18" charset="0"/>
              </a:rPr>
              <a:t>Corporate restructuring is defined as the process involved in changing the organization of a business.</a:t>
            </a:r>
          </a:p>
          <a:p>
            <a:r>
              <a:rPr lang="en-US" dirty="0" smtClean="0">
                <a:latin typeface="Times New Roman" pitchFamily="18" charset="0"/>
                <a:cs typeface="Times New Roman" pitchFamily="18" charset="0"/>
              </a:rPr>
              <a:t> Corporate restructuring can involve making dramatic changes to a business by cutting out or merging departments. It implies rearranging the business for increased efficiency and profitability.</a:t>
            </a:r>
          </a:p>
          <a:p>
            <a:r>
              <a:rPr lang="en-US" dirty="0" smtClean="0">
                <a:latin typeface="Times New Roman" pitchFamily="18" charset="0"/>
                <a:cs typeface="Times New Roman" pitchFamily="18" charset="0"/>
              </a:rPr>
              <a:t> In other words, it is a comprehensive process, by which a company can consolidate its business operations and strengthen its position for achieving corporate objectives-synergies and continuing as competitive and successful entity.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Corporate </a:t>
            </a:r>
            <a:endParaRPr lang="en-US" dirty="0"/>
          </a:p>
        </p:txBody>
      </p:sp>
      <p:sp>
        <p:nvSpPr>
          <p:cNvPr id="3" name="Content Placeholder 2"/>
          <p:cNvSpPr>
            <a:spLocks noGrp="1"/>
          </p:cNvSpPr>
          <p:nvPr>
            <p:ph idx="1"/>
          </p:nvPr>
        </p:nvSpPr>
        <p:spPr/>
        <p:txBody>
          <a:bodyPr>
            <a:normAutofit fontScale="55000" lnSpcReduction="20000"/>
          </a:bodyPr>
          <a:lstStyle/>
          <a:p>
            <a:r>
              <a:rPr lang="en-US" sz="3600" dirty="0" smtClean="0">
                <a:latin typeface="Times New Roman" pitchFamily="18" charset="0"/>
                <a:cs typeface="Times New Roman" pitchFamily="18" charset="0"/>
              </a:rPr>
              <a:t>Corporate restructuring is the process of significantly changing a company's business model, management team or financial structure to address challenges and increase shareholder value. Corporate restructuring is an inorganic growth strategy.</a:t>
            </a:r>
          </a:p>
          <a:p>
            <a:r>
              <a:rPr lang="en-US" sz="3600" dirty="0" smtClean="0">
                <a:latin typeface="Times New Roman" pitchFamily="18" charset="0"/>
                <a:cs typeface="Times New Roman" pitchFamily="18" charset="0"/>
              </a:rPr>
              <a:t>Corporate Restructuring is concerned with arranging the business activities of the corporate as a whole so as to achieve certain predetermined objectives at corporate level.</a:t>
            </a:r>
          </a:p>
          <a:p>
            <a:r>
              <a:rPr lang="en-US" sz="3600" dirty="0" smtClean="0">
                <a:latin typeface="Times New Roman" pitchFamily="18" charset="0"/>
                <a:cs typeface="Times New Roman" pitchFamily="18" charset="0"/>
              </a:rPr>
              <a:t> </a:t>
            </a:r>
            <a:r>
              <a:rPr lang="en-US" sz="4400" b="1" dirty="0" smtClean="0">
                <a:latin typeface="Times New Roman" pitchFamily="18" charset="0"/>
                <a:cs typeface="Times New Roman" pitchFamily="18" charset="0"/>
              </a:rPr>
              <a:t>Such objectives include the following</a:t>
            </a:r>
            <a:r>
              <a:rPr lang="en-US" sz="3600" dirty="0" smtClean="0">
                <a:latin typeface="Times New Roman" pitchFamily="18" charset="0"/>
                <a:cs typeface="Times New Roman" pitchFamily="18" charset="0"/>
              </a:rPr>
              <a:t>: — </a:t>
            </a:r>
          </a:p>
          <a:p>
            <a:r>
              <a:rPr lang="en-US" sz="3600" dirty="0" smtClean="0">
                <a:latin typeface="Times New Roman" pitchFamily="18" charset="0"/>
                <a:cs typeface="Times New Roman" pitchFamily="18" charset="0"/>
              </a:rPr>
              <a:t>orderly redirection of the firm's activities; </a:t>
            </a:r>
          </a:p>
          <a:p>
            <a:r>
              <a:rPr lang="en-US" sz="3600" dirty="0" smtClean="0">
                <a:latin typeface="Times New Roman" pitchFamily="18" charset="0"/>
                <a:cs typeface="Times New Roman" pitchFamily="18" charset="0"/>
              </a:rPr>
              <a:t>— Deploying surplus cash from one business to finance profitable growth in another; </a:t>
            </a:r>
          </a:p>
          <a:p>
            <a:r>
              <a:rPr lang="en-US" sz="3600" dirty="0" smtClean="0">
                <a:latin typeface="Times New Roman" pitchFamily="18" charset="0"/>
                <a:cs typeface="Times New Roman" pitchFamily="18" charset="0"/>
              </a:rPr>
              <a:t>— exploiting inter-dependence among present or prospective businesses within the corporate portfolio; </a:t>
            </a:r>
          </a:p>
          <a:p>
            <a:r>
              <a:rPr lang="en-US" sz="3600" dirty="0" smtClean="0">
                <a:latin typeface="Times New Roman" pitchFamily="18" charset="0"/>
                <a:cs typeface="Times New Roman" pitchFamily="18" charset="0"/>
              </a:rPr>
              <a:t>— risk reduction; </a:t>
            </a:r>
          </a:p>
          <a:p>
            <a:r>
              <a:rPr lang="en-US" sz="3600" dirty="0" smtClean="0">
                <a:latin typeface="Times New Roman" pitchFamily="18" charset="0"/>
                <a:cs typeface="Times New Roman" pitchFamily="18" charset="0"/>
              </a:rPr>
              <a:t>and — development of core competencies</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t>
            </a:r>
            <a:endParaRPr lang="en-US" dirty="0"/>
          </a:p>
        </p:txBody>
      </p:sp>
      <p:sp>
        <p:nvSpPr>
          <p:cNvPr id="3" name="Content Placeholder 2"/>
          <p:cNvSpPr>
            <a:spLocks noGrp="1"/>
          </p:cNvSpPr>
          <p:nvPr>
            <p:ph idx="1"/>
          </p:nvPr>
        </p:nvSpPr>
        <p:spPr/>
        <p:txBody>
          <a:bodyPr>
            <a:normAutofit fontScale="62500" lnSpcReduction="20000"/>
          </a:bodyPr>
          <a:lstStyle/>
          <a:p>
            <a:r>
              <a:rPr lang="en-US" sz="3200" dirty="0" smtClean="0">
                <a:latin typeface="Times New Roman" pitchFamily="18" charset="0"/>
                <a:cs typeface="Times New Roman" pitchFamily="18" charset="0"/>
              </a:rPr>
              <a:t>The scope of Corporate Restructuring encompasses enhancing economy (cost reduction) and improving efficiency (profitability). </a:t>
            </a:r>
          </a:p>
          <a:p>
            <a:r>
              <a:rPr lang="en-US" sz="3200" dirty="0" smtClean="0">
                <a:latin typeface="Times New Roman" pitchFamily="18" charset="0"/>
                <a:cs typeface="Times New Roman" pitchFamily="18" charset="0"/>
              </a:rPr>
              <a:t>When a company wants to grow or survive in a competitive environment, it needs to restructure itself and focus on its competitive advantage.</a:t>
            </a:r>
          </a:p>
          <a:p>
            <a:r>
              <a:rPr lang="en-US" sz="3200" dirty="0" smtClean="0">
                <a:latin typeface="Times New Roman" pitchFamily="18" charset="0"/>
                <a:cs typeface="Times New Roman" pitchFamily="18" charset="0"/>
              </a:rPr>
              <a:t> The survival and growth of companies in this environment depends on their ability to pool all their resources and put them to optimum use. </a:t>
            </a:r>
          </a:p>
          <a:p>
            <a:r>
              <a:rPr lang="en-US" sz="3200" dirty="0" smtClean="0">
                <a:latin typeface="Times New Roman" pitchFamily="18" charset="0"/>
                <a:cs typeface="Times New Roman" pitchFamily="18" charset="0"/>
              </a:rPr>
              <a:t>A larger company, resulting from merger of smaller ones, can achieve economies of scale. If the size is bigger, it enjoys a higher corporate status. </a:t>
            </a:r>
          </a:p>
          <a:p>
            <a:r>
              <a:rPr lang="en-US" sz="3200" dirty="0" smtClean="0">
                <a:latin typeface="Times New Roman" pitchFamily="18" charset="0"/>
                <a:cs typeface="Times New Roman" pitchFamily="18" charset="0"/>
              </a:rPr>
              <a:t>The status allows it to leverage the same to its own advantage by being able to raise larger funds at lower costs. Reducing the cost of capital translates into profits. Availability of funds allows the enterprise to grow in all levels and thereby become more and more competitive</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aseline="-25000" dirty="0" smtClean="0">
                <a:hlinkClick r:id="rId2"/>
              </a:rPr>
              <a:t/>
            </a:r>
            <a:br>
              <a:rPr lang="en-US" baseline="-25000" dirty="0" smtClean="0">
                <a:hlinkClick r:id="rId2"/>
              </a:rPr>
            </a:br>
            <a:r>
              <a:rPr lang="en-US" baseline="-25000" dirty="0" smtClean="0">
                <a:hlinkClick r:id="rId2"/>
              </a:rPr>
              <a:t>HOME</a:t>
            </a:r>
            <a:r>
              <a:rPr lang="en-US" dirty="0" smtClean="0"/>
              <a:t/>
            </a:r>
            <a:br>
              <a:rPr lang="en-US" dirty="0" smtClean="0"/>
            </a:br>
            <a:r>
              <a:rPr lang="en-US" baseline="-25000" dirty="0" smtClean="0">
                <a:hlinkClick r:id="rId3"/>
              </a:rPr>
              <a:t>ACCOUNTS AND AUDIT</a:t>
            </a:r>
            <a:r>
              <a:rPr lang="en-US" dirty="0" smtClean="0"/>
              <a:t/>
            </a:r>
            <a:br>
              <a:rPr lang="en-US" dirty="0" smtClean="0"/>
            </a:br>
            <a:r>
              <a:rPr lang="en-US" baseline="-25000" dirty="0" smtClean="0">
                <a:hlinkClick r:id="rId4"/>
              </a:rPr>
              <a:t>COMPLIANCE &amp;AMP; ANALYSIS</a:t>
            </a:r>
            <a:r>
              <a:rPr lang="en-US" dirty="0" smtClean="0"/>
              <a:t/>
            </a:r>
            <a:br>
              <a:rPr lang="en-US" dirty="0" smtClean="0"/>
            </a:br>
            <a:r>
              <a:rPr lang="en-US" baseline="-25000" dirty="0" smtClean="0">
                <a:hlinkClick r:id="rId5"/>
              </a:rPr>
              <a:t>CORPORATE RESTRUCTURING &amp;#8211; MEANING, TYPES, AND CHARACTERISTICS</a:t>
            </a:r>
            <a:r>
              <a:rPr lang="en-US" dirty="0" smtClean="0"/>
              <a:t/>
            </a:r>
            <a:br>
              <a:rPr lang="en-US" dirty="0" smtClean="0"/>
            </a:br>
            <a:r>
              <a:rPr lang="en-US" b="1" dirty="0" smtClean="0"/>
              <a:t>Corporate Restructuring – Meaning, Types, and Characteristics</a:t>
            </a:r>
            <a:br>
              <a:rPr lang="en-US" b="1" dirty="0" smtClean="0"/>
            </a:br>
            <a:r>
              <a:rPr lang="en-US" dirty="0" smtClean="0">
                <a:hlinkClick r:id="rId5"/>
              </a:rPr>
              <a:t>By </a:t>
            </a:r>
            <a:r>
              <a:rPr lang="en-US" dirty="0" err="1" smtClean="0">
                <a:hlinkClick r:id="rId5"/>
              </a:rPr>
              <a:t>Annapoorna</a:t>
            </a:r>
            <a:r>
              <a:rPr lang="en-US" dirty="0" smtClean="0"/>
              <a:t>| </a:t>
            </a:r>
            <a:br>
              <a:rPr lang="en-US" dirty="0" smtClean="0"/>
            </a:br>
            <a:r>
              <a:rPr lang="en-US" dirty="0" smtClean="0"/>
              <a:t>Updated on: Jul 28th, 2021</a:t>
            </a:r>
            <a:br>
              <a:rPr lang="en-US" dirty="0" smtClean="0"/>
            </a:br>
            <a:r>
              <a:rPr lang="en-US" dirty="0" smtClean="0"/>
              <a:t>| </a:t>
            </a:r>
            <a:br>
              <a:rPr lang="en-US" dirty="0" smtClean="0"/>
            </a:br>
            <a:r>
              <a:rPr lang="en-US" dirty="0" smtClean="0"/>
              <a:t>7 min read</a:t>
            </a:r>
            <a:br>
              <a:rPr lang="en-US" dirty="0" smtClean="0"/>
            </a:br>
            <a:r>
              <a:rPr lang="en-US" dirty="0" smtClean="0"/>
              <a:t>Corporate restructuring is an action taken by the corporate entity to modify its capital structure or its operations significantly. Generally, corporate restructuring happens when a corporate entity is experiencing significant problems and is in financial jeopardy.</a:t>
            </a:r>
            <a:br>
              <a:rPr lang="en-US" dirty="0" smtClean="0"/>
            </a:br>
            <a:r>
              <a:rPr lang="en-US" dirty="0" smtClean="0"/>
              <a:t/>
            </a:r>
            <a:br>
              <a:rPr lang="en-US" dirty="0" smtClean="0"/>
            </a:br>
            <a:r>
              <a:rPr lang="en-US" b="1" dirty="0" smtClean="0"/>
              <a:t>Introduction</a:t>
            </a:r>
            <a:br>
              <a:rPr lang="en-US" b="1" dirty="0" smtClean="0"/>
            </a:br>
            <a:r>
              <a:rPr lang="en-US" dirty="0" smtClean="0"/>
              <a:t>The process of corporate restructuring is considered very important to eliminate all the financial crisis and enhance the company’s performance. The management of the concerned corporate entity facing the financial crunches hires a financial and legal expert for advisory and assistance in the negotiation and the transaction deals. </a:t>
            </a:r>
            <a:br>
              <a:rPr lang="en-US" dirty="0" smtClean="0"/>
            </a:br>
            <a:r>
              <a:rPr lang="en-US" dirty="0" smtClean="0"/>
              <a:t/>
            </a:r>
            <a:br>
              <a:rPr lang="en-US" dirty="0" smtClean="0"/>
            </a:br>
            <a:r>
              <a:rPr lang="en-US" dirty="0" smtClean="0"/>
              <a:t>Usually, the concerned entity may look at debt financing, operations reduction, any portion of the company to interested investors. In addition to this, the need for corporate restructuring arises due to the change in the ownership structure of a company. Such change in the ownership structure of the company might be due to the takeover, merger, adverse economic conditions, adverse changes in business such as buyouts, bankruptcy, lack of integration between the divisions, over-employed personnel, etc.</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600" b="1" dirty="0" smtClean="0">
                <a:latin typeface="Times New Roman" pitchFamily="18" charset="0"/>
                <a:cs typeface="Times New Roman" pitchFamily="18" charset="0"/>
              </a:rPr>
              <a:t>Types of Corporate Restructuring</a:t>
            </a:r>
            <a:r>
              <a:rPr lang="en-US" sz="3600" b="1" dirty="0" smtClean="0"/>
              <a:t/>
            </a:r>
            <a:br>
              <a:rPr lang="en-US" sz="3600" b="1" dirty="0" smtClean="0"/>
            </a:br>
            <a:endParaRPr lang="en-US" sz="3600" dirty="0"/>
          </a:p>
        </p:txBody>
      </p:sp>
      <p:sp>
        <p:nvSpPr>
          <p:cNvPr id="3" name="Content Placeholder 2"/>
          <p:cNvSpPr>
            <a:spLocks noGrp="1"/>
          </p:cNvSpPr>
          <p:nvPr>
            <p:ph idx="1"/>
          </p:nvPr>
        </p:nvSpPr>
        <p:spPr>
          <a:xfrm>
            <a:off x="457200" y="1935480"/>
            <a:ext cx="8229600" cy="4693920"/>
          </a:xfrm>
        </p:spPr>
        <p:txBody>
          <a:bodyPr>
            <a:normAutofit fontScale="92500" lnSpcReduction="20000"/>
          </a:bodyPr>
          <a:lstStyle/>
          <a:p>
            <a:r>
              <a:rPr lang="en-US" b="1" dirty="0" smtClean="0"/>
              <a:t>Financial Restructuring</a:t>
            </a:r>
            <a:r>
              <a:rPr lang="en-US" dirty="0" smtClean="0"/>
              <a:t>: This type of restructuring may take place due to a severe fall in the overall sales because of adverse economic conditions. Here, the corporate entity may  alter its equity pattern, debt-servicing schedule, equity holdings, and cross-holding pattern. All this is done to sustain the market and the profitability of the company.</a:t>
            </a:r>
          </a:p>
          <a:p>
            <a:r>
              <a:rPr lang="en-US" b="1" dirty="0" smtClean="0"/>
              <a:t>Organizational Restructuring</a:t>
            </a:r>
            <a:r>
              <a:rPr lang="en-US" dirty="0" smtClean="0"/>
              <a:t>: Organizational Restructuring implies a change in the organizational structure of a company, such as reducing its level of the hierarchy, redesigning the job positions, downsizing the employees, and changing the reporting relationships. This type of restructuring is done to cut down the cost and to pay off the outstanding debt to continue with the business operations in some manner.</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37488"/>
          </a:xfrm>
        </p:spPr>
        <p:txBody>
          <a:bodyPr>
            <a:normAutofit fontScale="90000"/>
          </a:bodyPr>
          <a:lstStyle/>
          <a:p>
            <a:r>
              <a:rPr lang="en-US" b="1" dirty="0" smtClean="0"/>
              <a:t/>
            </a:r>
            <a:br>
              <a:rPr lang="en-US" b="1" dirty="0" smtClean="0"/>
            </a:br>
            <a:r>
              <a:rPr lang="en-US" b="1" dirty="0" smtClean="0"/>
              <a:t> </a:t>
            </a:r>
            <a:r>
              <a:rPr lang="en-US" sz="4000" b="1" dirty="0" smtClean="0">
                <a:latin typeface="Times New Roman" pitchFamily="18" charset="0"/>
                <a:cs typeface="Times New Roman" pitchFamily="18" charset="0"/>
              </a:rPr>
              <a:t>Reasons for Corporate Restructuring</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t>1. </a:t>
            </a:r>
            <a:r>
              <a:rPr lang="en-US" b="1" dirty="0" smtClean="0">
                <a:latin typeface="Times New Roman" pitchFamily="18" charset="0"/>
                <a:cs typeface="Times New Roman" pitchFamily="18" charset="0"/>
              </a:rPr>
              <a:t>Change in the Strategy- </a:t>
            </a:r>
            <a:r>
              <a:rPr lang="en-US" sz="2200" dirty="0" smtClean="0">
                <a:latin typeface="Times New Roman" pitchFamily="18" charset="0"/>
                <a:cs typeface="Times New Roman" pitchFamily="18" charset="0"/>
              </a:rPr>
              <a:t>The management of the distressed entity attempts to improve its performance by eliminating certain divisions and subsidiaries which do not align with the core strategy of the company.</a:t>
            </a:r>
            <a:endParaRPr lang="en-US" sz="22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2. Lack of Profits or Absence of Profits-</a:t>
            </a:r>
            <a:r>
              <a:rPr lang="en-US"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The undertaking may not be enough profit-making to cover the cost of capital of the company and may cause economic losses</a:t>
            </a:r>
            <a:endParaRPr lang="en-US" sz="22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3. Reverse Synergy</a:t>
            </a:r>
            <a:r>
              <a:rPr lang="en-US" sz="2400" b="1" dirty="0" smtClean="0"/>
              <a:t>:</a:t>
            </a:r>
            <a:r>
              <a:rPr lang="en-US" dirty="0" smtClean="0"/>
              <a:t> </a:t>
            </a:r>
            <a:r>
              <a:rPr lang="en-US" sz="2000" dirty="0" smtClean="0">
                <a:latin typeface="Times New Roman" pitchFamily="18" charset="0"/>
                <a:cs typeface="Times New Roman" pitchFamily="18" charset="0"/>
              </a:rPr>
              <a:t>According to reverse synergy, the value of an individual unit may be more than the merged unit</a:t>
            </a:r>
            <a:endParaRPr lang="en-US" sz="20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4. Cash Flow Requirement</a:t>
            </a:r>
            <a:r>
              <a:rPr lang="en-US" b="1" dirty="0" smtClean="0"/>
              <a:t>:</a:t>
            </a:r>
            <a:r>
              <a:rPr lang="en-US" dirty="0" smtClean="0"/>
              <a:t> </a:t>
            </a:r>
            <a:r>
              <a:rPr lang="en-US" sz="2000" dirty="0" smtClean="0">
                <a:latin typeface="Times New Roman" pitchFamily="18" charset="0"/>
                <a:cs typeface="Times New Roman" pitchFamily="18" charset="0"/>
              </a:rPr>
              <a:t>Disposing of an unproductive undertaking can provide a considerable cash inflow to the company.</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1219200"/>
          </a:xfrm>
        </p:spPr>
        <p:txBody>
          <a:bodyPr>
            <a:normAutofit fontScale="90000"/>
          </a:bodyPr>
          <a:lstStyle/>
          <a:p>
            <a:r>
              <a:rPr lang="en-US" b="1" dirty="0" smtClean="0"/>
              <a:t/>
            </a:r>
            <a:br>
              <a:rPr lang="en-US" b="1" dirty="0" smtClean="0"/>
            </a:br>
            <a:r>
              <a:rPr lang="en-US" sz="54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Characteristics of Corporate Restructuring</a:t>
            </a:r>
            <a:endParaRPr lang="en-US" sz="3600" dirty="0"/>
          </a:p>
        </p:txBody>
      </p:sp>
      <p:sp>
        <p:nvSpPr>
          <p:cNvPr id="3" name="Content Placeholder 2"/>
          <p:cNvSpPr>
            <a:spLocks noGrp="1"/>
          </p:cNvSpPr>
          <p:nvPr>
            <p:ph idx="1"/>
          </p:nvPr>
        </p:nvSpPr>
        <p:spPr>
          <a:xfrm>
            <a:off x="457200" y="1935480"/>
            <a:ext cx="8229600" cy="4922520"/>
          </a:xfrm>
        </p:spPr>
        <p:txBody>
          <a:bodyPr>
            <a:normAutofit fontScale="62500" lnSpcReduction="20000"/>
          </a:bodyPr>
          <a:lstStyle/>
          <a:p>
            <a:pPr>
              <a:buNone/>
            </a:pPr>
            <a:r>
              <a:rPr lang="en-US" dirty="0" smtClean="0"/>
              <a:t>1</a:t>
            </a:r>
            <a:r>
              <a:rPr lang="en-US" sz="3200" dirty="0" smtClean="0">
                <a:latin typeface="Times New Roman" pitchFamily="18" charset="0"/>
                <a:cs typeface="Times New Roman" pitchFamily="18" charset="0"/>
              </a:rPr>
              <a:t>.  To improve the Balance Sheet of the company (by disposing of the unprofitable division from its core business)</a:t>
            </a:r>
          </a:p>
          <a:p>
            <a:pPr>
              <a:buNone/>
            </a:pPr>
            <a:r>
              <a:rPr lang="en-US" sz="3200" dirty="0" smtClean="0">
                <a:latin typeface="Times New Roman" pitchFamily="18" charset="0"/>
                <a:cs typeface="Times New Roman" pitchFamily="18" charset="0"/>
              </a:rPr>
              <a:t>2. Staff reduction (by closing down or selling off the unprofitable portion)</a:t>
            </a:r>
          </a:p>
          <a:p>
            <a:pPr>
              <a:buNone/>
            </a:pPr>
            <a:r>
              <a:rPr lang="en-US" sz="3200" dirty="0" smtClean="0">
                <a:latin typeface="Times New Roman" pitchFamily="18" charset="0"/>
                <a:cs typeface="Times New Roman" pitchFamily="18" charset="0"/>
              </a:rPr>
              <a:t>    Changes in corporate management</a:t>
            </a:r>
          </a:p>
          <a:p>
            <a:pPr>
              <a:buNone/>
            </a:pPr>
            <a:r>
              <a:rPr lang="en-US" sz="3200" dirty="0" smtClean="0">
                <a:latin typeface="Times New Roman" pitchFamily="18" charset="0"/>
                <a:cs typeface="Times New Roman" pitchFamily="18" charset="0"/>
              </a:rPr>
              <a:t>3. Disposing of the underutilized assets, such as brands/patent rights.</a:t>
            </a:r>
          </a:p>
          <a:p>
            <a:pPr>
              <a:buNone/>
            </a:pPr>
            <a:r>
              <a:rPr lang="en-US" sz="3200" dirty="0" smtClean="0">
                <a:latin typeface="Times New Roman" pitchFamily="18" charset="0"/>
                <a:cs typeface="Times New Roman" pitchFamily="18" charset="0"/>
              </a:rPr>
              <a:t>4. Outsourcing its operations such as technical support and payroll management to a more efficient 3rd party.</a:t>
            </a:r>
          </a:p>
          <a:p>
            <a:pPr>
              <a:buNone/>
            </a:pPr>
            <a:r>
              <a:rPr lang="en-US" sz="3200" dirty="0" smtClean="0">
                <a:latin typeface="Times New Roman" pitchFamily="18" charset="0"/>
                <a:cs typeface="Times New Roman" pitchFamily="18" charset="0"/>
              </a:rPr>
              <a:t>5. Shifting of operations such as moving of manufacturing operations to lower-cost locations.</a:t>
            </a:r>
          </a:p>
          <a:p>
            <a:pPr>
              <a:buNone/>
            </a:pPr>
            <a:r>
              <a:rPr lang="en-US" sz="3200" dirty="0" smtClean="0">
                <a:latin typeface="Times New Roman" pitchFamily="18" charset="0"/>
                <a:cs typeface="Times New Roman" pitchFamily="18" charset="0"/>
              </a:rPr>
              <a:t>6. Reorganizing functions such as marketing, sales, and distribution.</a:t>
            </a:r>
          </a:p>
          <a:p>
            <a:pPr>
              <a:buNone/>
            </a:pPr>
            <a:r>
              <a:rPr lang="en-US" sz="3200" dirty="0" smtClean="0">
                <a:latin typeface="Times New Roman" pitchFamily="18" charset="0"/>
                <a:cs typeface="Times New Roman" pitchFamily="18" charset="0"/>
              </a:rPr>
              <a:t>     Renegotiating labor contracts to reduce overhead.</a:t>
            </a:r>
          </a:p>
          <a:p>
            <a:pPr>
              <a:buNone/>
            </a:pPr>
            <a:r>
              <a:rPr lang="en-US" sz="3200" dirty="0" smtClean="0">
                <a:latin typeface="Times New Roman" pitchFamily="18" charset="0"/>
                <a:cs typeface="Times New Roman" pitchFamily="18" charset="0"/>
              </a:rPr>
              <a:t>7. .Rescheduling or refinancing of debt to minimize the interest payments.</a:t>
            </a:r>
          </a:p>
          <a:p>
            <a:pPr>
              <a:buNone/>
            </a:pPr>
            <a:r>
              <a:rPr lang="en-US" sz="3200" dirty="0" smtClean="0">
                <a:latin typeface="Times New Roman" pitchFamily="18" charset="0"/>
                <a:cs typeface="Times New Roman" pitchFamily="18" charset="0"/>
              </a:rPr>
              <a:t>       Conducting a public relations campaign at large to reposition the company         with its consumers.</a:t>
            </a:r>
          </a:p>
          <a:p>
            <a:pPr>
              <a:buNone/>
            </a:pPr>
            <a:r>
              <a:rPr lang="en-US" dirty="0" smtClean="0"/>
              <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37488"/>
          </a:xfrm>
        </p:spPr>
        <p:txBody>
          <a:bodyPr>
            <a:normAutofit fontScale="90000"/>
          </a:bodyPr>
          <a:lstStyle/>
          <a:p>
            <a:r>
              <a:rPr lang="en-US" sz="3600" b="1" dirty="0" smtClean="0">
                <a:latin typeface="Times New Roman" pitchFamily="18" charset="0"/>
                <a:cs typeface="Times New Roman" pitchFamily="18" charset="0"/>
              </a:rPr>
              <a:t>Types of Corporate Restructuring Strategies</a:t>
            </a:r>
            <a:r>
              <a:rPr lang="en-US" b="1" dirty="0" smtClean="0"/>
              <a:t/>
            </a:r>
            <a:br>
              <a:rPr lang="en-US" b="1" dirty="0" smtClean="0"/>
            </a:br>
            <a:endParaRPr lang="en-US" dirty="0"/>
          </a:p>
        </p:txBody>
      </p:sp>
      <p:sp>
        <p:nvSpPr>
          <p:cNvPr id="3" name="Content Placeholder 2"/>
          <p:cNvSpPr>
            <a:spLocks noGrp="1"/>
          </p:cNvSpPr>
          <p:nvPr>
            <p:ph idx="1"/>
          </p:nvPr>
        </p:nvSpPr>
        <p:spPr>
          <a:xfrm>
            <a:off x="533400" y="1447800"/>
            <a:ext cx="8229600" cy="5181600"/>
          </a:xfrm>
        </p:spPr>
        <p:txBody>
          <a:bodyPr>
            <a:normAutofit fontScale="55000" lnSpcReduction="20000"/>
          </a:bodyPr>
          <a:lstStyle/>
          <a:p>
            <a:r>
              <a:rPr lang="en-US" sz="4400" b="1" dirty="0" smtClean="0">
                <a:latin typeface="Times New Roman" pitchFamily="18" charset="0"/>
                <a:cs typeface="Times New Roman" pitchFamily="18" charset="0"/>
              </a:rPr>
              <a:t>Merger</a:t>
            </a:r>
            <a:r>
              <a:rPr lang="en-US" sz="3200" b="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This is the concept where two or more business entities are merged together either by way of absorption or amalgamation or by forming a new company. The merger of two or more business entities is generally done by the exchange of securities between the acquiring and the target </a:t>
            </a:r>
            <a:r>
              <a:rPr lang="en-US" sz="3300" dirty="0" smtClean="0">
                <a:latin typeface="Times New Roman" pitchFamily="18" charset="0"/>
                <a:cs typeface="Times New Roman" pitchFamily="18" charset="0"/>
              </a:rPr>
              <a:t>company.</a:t>
            </a:r>
          </a:p>
          <a:p>
            <a:r>
              <a:rPr lang="en-US" sz="2900" dirty="0" err="1" smtClean="0">
                <a:latin typeface="Times New Roman" pitchFamily="18" charset="0"/>
                <a:cs typeface="Times New Roman" pitchFamily="18" charset="0"/>
              </a:rPr>
              <a:t>Eaxmples</a:t>
            </a:r>
            <a:r>
              <a:rPr lang="en-US" sz="2900" dirty="0" smtClean="0">
                <a:latin typeface="Times New Roman" pitchFamily="18" charset="0"/>
                <a:cs typeface="Times New Roman" pitchFamily="18" charset="0"/>
              </a:rPr>
              <a:t> for merger –</a:t>
            </a:r>
          </a:p>
          <a:p>
            <a:r>
              <a:rPr lang="en-US" sz="2900" dirty="0" smtClean="0">
                <a:latin typeface="Times New Roman" pitchFamily="18" charset="0"/>
                <a:cs typeface="Times New Roman" pitchFamily="18" charset="0"/>
              </a:rPr>
              <a:t>A. Vodafone India and Idea Cellular (2018):</a:t>
            </a:r>
            <a:r>
              <a:rPr lang="sv-SE" sz="2900" dirty="0" smtClean="0">
                <a:latin typeface="Times New Roman" pitchFamily="18" charset="0"/>
                <a:cs typeface="Times New Roman" pitchFamily="18" charset="0"/>
              </a:rPr>
              <a:t> </a:t>
            </a:r>
          </a:p>
          <a:p>
            <a:r>
              <a:rPr lang="sv-SE" sz="2900" dirty="0" smtClean="0">
                <a:latin typeface="Times New Roman" pitchFamily="18" charset="0"/>
                <a:cs typeface="Times New Roman" pitchFamily="18" charset="0"/>
              </a:rPr>
              <a:t>Kotak Mahindra Bank and ING Vysya Bank (2015):</a:t>
            </a:r>
          </a:p>
          <a:p>
            <a:r>
              <a:rPr lang="sv-SE" sz="29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HDFC Bank and Centurion Bank of Punjab (2008):</a:t>
            </a:r>
          </a:p>
          <a:p>
            <a:r>
              <a:rPr lang="en-US" sz="2900" dirty="0" smtClean="0">
                <a:latin typeface="Times New Roman" pitchFamily="18" charset="0"/>
                <a:cs typeface="Times New Roman" pitchFamily="18" charset="0"/>
              </a:rPr>
              <a:t>Disney and Pixar (2006):</a:t>
            </a:r>
            <a:endParaRPr lang="en-US" dirty="0" smtClean="0">
              <a:latin typeface="Times New Roman" pitchFamily="18" charset="0"/>
              <a:cs typeface="Times New Roman" pitchFamily="18" charset="0"/>
            </a:endParaRPr>
          </a:p>
          <a:p>
            <a:r>
              <a:rPr lang="en-US" sz="4400" b="1" dirty="0" smtClean="0">
                <a:latin typeface="Times New Roman" pitchFamily="18" charset="0"/>
                <a:cs typeface="Times New Roman" pitchFamily="18" charset="0"/>
              </a:rPr>
              <a:t>Demerger</a:t>
            </a:r>
            <a:r>
              <a:rPr lang="en-US" sz="3200" b="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Under this corporate restructuring strategy, two or more companies are combined into a single company to get the benefit of synergy arising out of such a merger. </a:t>
            </a:r>
            <a:r>
              <a:rPr lang="en-US" sz="3300" dirty="0" smtClean="0">
                <a:latin typeface="Times New Roman" pitchFamily="18" charset="0"/>
                <a:cs typeface="Times New Roman" pitchFamily="18" charset="0"/>
              </a:rPr>
              <a:t>Example </a:t>
            </a:r>
            <a:r>
              <a:rPr lang="en-US" sz="3300" b="1" dirty="0" smtClean="0">
                <a:latin typeface="Times New Roman" pitchFamily="18" charset="0"/>
                <a:cs typeface="Times New Roman" pitchFamily="18" charset="0"/>
              </a:rPr>
              <a:t>Vedanta Limited and Cairn India Limited (2016)</a:t>
            </a:r>
            <a:endParaRPr lang="en-US" sz="3300" dirty="0" smtClean="0">
              <a:latin typeface="Times New Roman" pitchFamily="18" charset="0"/>
              <a:cs typeface="Times New Roman" pitchFamily="18" charset="0"/>
            </a:endParaRPr>
          </a:p>
          <a:p>
            <a:r>
              <a:rPr lang="en-US" sz="4400" b="1" dirty="0" smtClean="0">
                <a:latin typeface="Times New Roman" pitchFamily="18" charset="0"/>
                <a:cs typeface="Times New Roman" pitchFamily="18" charset="0"/>
              </a:rPr>
              <a:t>Reverse Merger</a:t>
            </a:r>
            <a:r>
              <a:rPr lang="en-US" sz="3200" b="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In this strategy, the unlisted public companies have the opportunity to convert into a listed public company, without opting for IPO (Initial Public offer). In this strategy, the private company acquires a majority shareholding in the public company with its own name.</a:t>
            </a:r>
          </a:p>
          <a:p>
            <a:r>
              <a:rPr lang="en-US" sz="3200" b="1" dirty="0" smtClean="0">
                <a:latin typeface="Times New Roman" pitchFamily="18" charset="0"/>
                <a:cs typeface="Times New Roman" pitchFamily="18" charset="0"/>
              </a:rPr>
              <a:t>Disinvestment:</a:t>
            </a:r>
            <a:r>
              <a:rPr lang="en-US" sz="3200" dirty="0" smtClean="0">
                <a:latin typeface="Times New Roman" pitchFamily="18" charset="0"/>
                <a:cs typeface="Times New Roman" pitchFamily="18" charset="0"/>
              </a:rPr>
              <a:t> When a corporate entity sells out or liquidates an asset or subsidiary, it is known as “divestiture”.</a:t>
            </a:r>
          </a:p>
          <a:p>
            <a:r>
              <a:rPr lang="en-US" sz="3200" b="1" dirty="0" smtClean="0">
                <a:latin typeface="Times New Roman" pitchFamily="18" charset="0"/>
                <a:cs typeface="Times New Roman" pitchFamily="18" charset="0"/>
              </a:rPr>
              <a:t>Takeover/Acquisition:</a:t>
            </a:r>
            <a:r>
              <a:rPr lang="en-US" sz="3200" dirty="0" smtClean="0">
                <a:latin typeface="Times New Roman" pitchFamily="18" charset="0"/>
                <a:cs typeface="Times New Roman" pitchFamily="18" charset="0"/>
              </a:rPr>
              <a:t> Under this strategy, the acquiring company takes overall control of the target company. It is also known as the Acquisition.</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Joint Venture (JV):</a:t>
            </a:r>
            <a:r>
              <a:rPr lang="en-US" dirty="0" smtClean="0"/>
              <a:t> Under this strategy, an entity is formed by two or more companies to undertake financial act together. The entity created is called the Joint Venture. Both the parties agree to contribute in proportion as agreed to form a new entity and also share the expenses, revenues and control of the company.</a:t>
            </a:r>
          </a:p>
          <a:p>
            <a:r>
              <a:rPr lang="en-US" b="1" dirty="0" smtClean="0"/>
              <a:t>Strategic Alliance:</a:t>
            </a:r>
            <a:r>
              <a:rPr lang="en-US" dirty="0" smtClean="0"/>
              <a:t> Under this strategy, two or more entities enter into an agreement to collaborate with each other, in order to achieve certain objectives while still acting as independent </a:t>
            </a:r>
            <a:r>
              <a:rPr lang="en-US" dirty="0" err="1" smtClean="0"/>
              <a:t>organisations</a:t>
            </a:r>
            <a:r>
              <a:rPr lang="en-US" dirty="0" smtClean="0"/>
              <a:t>.</a:t>
            </a:r>
          </a:p>
          <a:p>
            <a:r>
              <a:rPr lang="en-US" b="1" dirty="0" smtClean="0"/>
              <a:t>Slump Sale: </a:t>
            </a:r>
            <a:r>
              <a:rPr lang="en-US" dirty="0" smtClean="0"/>
              <a:t>Under this strategy, an entity transfers one or more undertakings for lump sum consideration. Under Slump Sale, an undertaking is sold for consideration irrespective of the individual values of the assets or liabilities of the undertaking.</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600</TotalTime>
  <Words>1796</Words>
  <Application>Microsoft Office PowerPoint</Application>
  <PresentationFormat>On-screen Show (4:3)</PresentationFormat>
  <Paragraphs>124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CORPORATE RESTRUCTURES-Unit-4</vt:lpstr>
      <vt:lpstr>CORPORATE RESTRUCTURES-Unit-4</vt:lpstr>
      <vt:lpstr>Scope of Corporate </vt:lpstr>
      <vt:lpstr>Scope </vt:lpstr>
      <vt:lpstr>  HOME ACCOUNTS AND AUDIT COMPLIANCE &amp;AMP; ANALYSIS CORPORATE RESTRUCTURING &amp;#8211; MEANING, TYPES, AND CHARACTERISTICS Corporate Restructuring – Meaning, Types, and Characteristics By Annapoorna|  Updated on: Jul 28th, 2021 |  7 min read Corporate restructuring is an action taken by the corporate entity to modify its capital structure or its operations significantly. Generally, corporate restructuring happens when a corporate entity is experiencing significant problems and is in financial jeopardy.  Introduction The process of corporate restructuring is considered very important to eliminate all the financial crisis and enhance the company’s performance. The management of the concerned corporate entity facing the financial crunches hires a financial and legal expert for advisory and assistance in the negotiation and the transaction deals.   Usually, the concerned entity may look at debt financing, operations reduction, any portion of the company to interested investors. In addition to this, the need for corporate restructuring arises due to the change in the ownership structure of a company. Such change in the ownership structure of the company might be due to the takeover, merger, adverse economic conditions, adverse changes in business such as buyouts, bankruptcy, lack of integration between the divisions, over-employed personnel, etc.    Types of Corporate Restructuring </vt:lpstr>
      <vt:lpstr>  Reasons for Corporate Restructuring</vt:lpstr>
      <vt:lpstr>  Characteristics of Corporate Restructuring</vt:lpstr>
      <vt:lpstr>Types of Corporate Restructuring Strategies </vt:lpstr>
      <vt:lpstr>Slide 9</vt:lpstr>
      <vt:lpstr>Types of Mergers </vt:lpstr>
      <vt:lpstr>Slide 11</vt:lpstr>
      <vt:lpstr>Reasons for Merger </vt:lpstr>
      <vt:lpstr>What is Acquisition Different Types of acquisitions</vt:lpstr>
      <vt:lpstr>Reasons for Acquisition </vt:lpstr>
      <vt:lpstr>Take over </vt:lpstr>
      <vt:lpstr>Definitions of Takeover </vt:lpstr>
      <vt:lpstr>Types of Takeover </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RESTRUCTURES</dc:title>
  <dc:creator>DELL</dc:creator>
  <cp:lastModifiedBy>DELL</cp:lastModifiedBy>
  <cp:revision>49</cp:revision>
  <dcterms:created xsi:type="dcterms:W3CDTF">2006-08-16T00:00:00Z</dcterms:created>
  <dcterms:modified xsi:type="dcterms:W3CDTF">2024-01-05T04:09:32Z</dcterms:modified>
</cp:coreProperties>
</file>