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221136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371883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38216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1356034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8264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1822041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41219171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221769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3352274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518FE-DADC-4418-A5BA-6005034522C2}"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182819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1518FE-DADC-4418-A5BA-6005034522C2}"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204661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1518FE-DADC-4418-A5BA-6005034522C2}" type="datetimeFigureOut">
              <a:rPr lang="en-US" smtClean="0"/>
              <a:t>8/25/2020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267444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51518FE-DADC-4418-A5BA-6005034522C2}" type="datetimeFigureOut">
              <a:rPr lang="en-US" smtClean="0"/>
              <a:t>8/25/2020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2333523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518FE-DADC-4418-A5BA-6005034522C2}" type="datetimeFigureOut">
              <a:rPr lang="en-US" smtClean="0"/>
              <a:t>8/25/2020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1733669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518FE-DADC-4418-A5BA-6005034522C2}"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633138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1518FE-DADC-4418-A5BA-6005034522C2}"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D5B605-6845-469B-919A-C02EA5608370}" type="slidenum">
              <a:rPr lang="en-US" smtClean="0"/>
              <a:t>‹#›</a:t>
            </a:fld>
            <a:endParaRPr lang="en-US"/>
          </a:p>
        </p:txBody>
      </p:sp>
    </p:spTree>
    <p:extLst>
      <p:ext uri="{BB962C8B-B14F-4D97-AF65-F5344CB8AC3E}">
        <p14:creationId xmlns:p14="http://schemas.microsoft.com/office/powerpoint/2010/main" val="41686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1518FE-DADC-4418-A5BA-6005034522C2}" type="datetimeFigureOut">
              <a:rPr lang="en-US" smtClean="0"/>
              <a:t>8/25/2020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6D5B605-6845-469B-919A-C02EA5608370}" type="slidenum">
              <a:rPr lang="en-US" smtClean="0"/>
              <a:t>‹#›</a:t>
            </a:fld>
            <a:endParaRPr lang="en-US"/>
          </a:p>
        </p:txBody>
      </p:sp>
    </p:spTree>
    <p:extLst>
      <p:ext uri="{BB962C8B-B14F-4D97-AF65-F5344CB8AC3E}">
        <p14:creationId xmlns:p14="http://schemas.microsoft.com/office/powerpoint/2010/main" val="1683843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600" dirty="0">
                <a:solidFill>
                  <a:srgbClr val="00B0F0"/>
                </a:solidFill>
                <a:latin typeface="Times New Roman" panose="02020603050405020304" pitchFamily="18" charset="0"/>
                <a:cs typeface="Times New Roman" panose="02020603050405020304" pitchFamily="18" charset="0"/>
              </a:rPr>
              <a:t> </a:t>
            </a:r>
            <a:br>
              <a:rPr lang="en-US" sz="3600" dirty="0">
                <a:solidFill>
                  <a:srgbClr val="00B0F0"/>
                </a:solidFill>
                <a:latin typeface="Times New Roman" panose="02020603050405020304" pitchFamily="18" charset="0"/>
                <a:cs typeface="Times New Roman" panose="02020603050405020304" pitchFamily="18" charset="0"/>
              </a:rPr>
            </a:br>
            <a:r>
              <a:rPr lang="en-US" sz="3600" b="1" dirty="0">
                <a:solidFill>
                  <a:srgbClr val="00B0F0"/>
                </a:solidFill>
                <a:latin typeface="Times New Roman" panose="02020603050405020304" pitchFamily="18" charset="0"/>
                <a:cs typeface="Times New Roman" panose="02020603050405020304" pitchFamily="18" charset="0"/>
              </a:rPr>
              <a:t>COST AND MANAGEMENT ACCOUNTING</a:t>
            </a:r>
            <a:endParaRPr lang="en-US" sz="36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837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89112"/>
            <a:ext cx="9195536" cy="5844209"/>
          </a:xfrm>
        </p:spPr>
        <p:txBody>
          <a:bodyPr>
            <a:normAutofit/>
          </a:bodyPr>
          <a:lstStyle/>
          <a:p>
            <a:pPr marL="0" lvl="0" indent="0">
              <a:buNone/>
            </a:pPr>
            <a:r>
              <a:rPr lang="en-US" sz="2800" b="1" dirty="0" smtClean="0">
                <a:solidFill>
                  <a:srgbClr val="00B0F0"/>
                </a:solidFill>
                <a:latin typeface="Times New Roman" panose="02020603050405020304" pitchFamily="18" charset="0"/>
                <a:cs typeface="Times New Roman" panose="02020603050405020304" pitchFamily="18" charset="0"/>
              </a:rPr>
              <a:t>Cost </a:t>
            </a:r>
            <a:r>
              <a:rPr lang="en-US" sz="2800" b="1" dirty="0">
                <a:solidFill>
                  <a:srgbClr val="00B0F0"/>
                </a:solidFill>
                <a:latin typeface="Times New Roman" panose="02020603050405020304" pitchFamily="18" charset="0"/>
                <a:cs typeface="Times New Roman" panose="02020603050405020304" pitchFamily="18" charset="0"/>
              </a:rPr>
              <a:t>Accountancy:</a:t>
            </a:r>
          </a:p>
          <a:p>
            <a:pPr marL="0" indent="0" algn="just">
              <a:buNone/>
            </a:pPr>
            <a:r>
              <a:rPr lang="en-US" sz="2400" dirty="0" smtClean="0">
                <a:latin typeface="Times New Roman" panose="02020603050405020304" pitchFamily="18" charset="0"/>
                <a:cs typeface="Times New Roman" panose="02020603050405020304" pitchFamily="18" charset="0"/>
              </a:rPr>
              <a:t>	CIMA </a:t>
            </a:r>
            <a:r>
              <a:rPr lang="en-US" sz="2400" dirty="0">
                <a:latin typeface="Times New Roman" panose="02020603050405020304" pitchFamily="18" charset="0"/>
                <a:cs typeface="Times New Roman" panose="02020603050405020304" pitchFamily="18" charset="0"/>
              </a:rPr>
              <a:t>defines Cost Accountancy as “</a:t>
            </a:r>
            <a:r>
              <a:rPr lang="en-US" sz="2400" i="1" dirty="0">
                <a:latin typeface="Times New Roman" panose="02020603050405020304" pitchFamily="18" charset="0"/>
                <a:cs typeface="Times New Roman" panose="02020603050405020304" pitchFamily="18" charset="0"/>
              </a:rPr>
              <a:t>the application of  costing and cost accounting principles, methods and techniques to the science, art and practice of cost control  and the ascertainment of profitability as well as presentation of information for the purpose of managerial decision making</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Cost </a:t>
            </a:r>
            <a:r>
              <a:rPr lang="en-US" sz="2400" dirty="0">
                <a:latin typeface="Times New Roman" panose="02020603050405020304" pitchFamily="18" charset="0"/>
                <a:cs typeface="Times New Roman" panose="02020603050405020304" pitchFamily="18" charset="0"/>
              </a:rPr>
              <a:t>Accountancy is a science as it is a knowledge which a cost accountant should possess to carry out his duties and responsibilities</a:t>
            </a:r>
            <a:r>
              <a:rPr lang="en-US" sz="2400" dirty="0" smtClean="0">
                <a:latin typeface="Times New Roman" panose="02020603050405020304" pitchFamily="18" charset="0"/>
                <a:cs typeface="Times New Roman" panose="02020603050405020304" pitchFamily="18" charset="0"/>
              </a:rPr>
              <a:t>. </a:t>
            </a:r>
          </a:p>
          <a:p>
            <a:pPr marL="0" indent="0" algn="jus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an art as it required skills by the cost accountant to apply principles of cost accountancy to various managerial problems like price, expenditures etc. Practice refers to the efforts taken by the Cost Accountant in the field of cost accountancy. Along with the Theoretical knowledge, cost accountant should possess sufficient practical training and exposure to real life costing problems.</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054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26435"/>
          </a:xfrm>
        </p:spPr>
        <p:txBody>
          <a:bodyPr>
            <a:normAutofit/>
          </a:bodyPr>
          <a:lstStyle/>
          <a:p>
            <a:pPr lvl="1" algn="l" defTabSz="457200" rtl="0">
              <a:spcBef>
                <a:spcPct val="0"/>
              </a:spcBef>
            </a:pPr>
            <a:r>
              <a:rPr lang="en-US" sz="2800" b="1" dirty="0">
                <a:solidFill>
                  <a:srgbClr val="00B0F0"/>
                </a:solidFill>
                <a:latin typeface="Times New Roman" panose="02020603050405020304" pitchFamily="18" charset="0"/>
                <a:cs typeface="Times New Roman" panose="02020603050405020304" pitchFamily="18" charset="0"/>
              </a:rPr>
              <a:t>SCOPE OF COST ACCOUNTING</a:t>
            </a:r>
            <a:br>
              <a:rPr lang="en-US" sz="2800" b="1" dirty="0">
                <a:solidFill>
                  <a:srgbClr val="00B0F0"/>
                </a:solidFill>
                <a:latin typeface="Times New Roman" panose="02020603050405020304" pitchFamily="18" charset="0"/>
                <a:cs typeface="Times New Roman" panose="02020603050405020304" pitchFamily="18" charset="0"/>
              </a:rPr>
            </a:br>
            <a:endParaRPr lang="en-US" sz="2800"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868557"/>
            <a:ext cx="8596668" cy="4172805"/>
          </a:xfrm>
        </p:spPr>
        <p:txBody>
          <a:bodyPr>
            <a:normAutofit/>
          </a:bodyPr>
          <a:lstStyle/>
          <a:p>
            <a:pPr lvl="0" algn="just"/>
            <a:r>
              <a:rPr lang="en-US" sz="2400" b="1" dirty="0">
                <a:solidFill>
                  <a:srgbClr val="FF0000"/>
                </a:solidFill>
                <a:latin typeface="Times New Roman" panose="02020603050405020304" pitchFamily="18" charset="0"/>
                <a:cs typeface="Times New Roman" panose="02020603050405020304" pitchFamily="18" charset="0"/>
              </a:rPr>
              <a:t>Costing</a:t>
            </a:r>
            <a:r>
              <a:rPr lang="en-US" sz="2400" b="1" dirty="0" smtClean="0">
                <a:solidFill>
                  <a:srgbClr val="FF0000"/>
                </a:solidFill>
                <a:latin typeface="Times New Roman" panose="02020603050405020304" pitchFamily="18" charset="0"/>
                <a:cs typeface="Times New Roman" panose="02020603050405020304" pitchFamily="18" charset="0"/>
              </a:rPr>
              <a:t>:</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is ascertainment of cost of products, processes, jobs services etc.it is the most important function of cost accounting.</a:t>
            </a:r>
          </a:p>
          <a:p>
            <a:pPr lvl="0" algn="just"/>
            <a:r>
              <a:rPr lang="en-US" sz="2400" b="1" dirty="0">
                <a:solidFill>
                  <a:srgbClr val="FF0000"/>
                </a:solidFill>
                <a:latin typeface="Times New Roman" panose="02020603050405020304" pitchFamily="18" charset="0"/>
                <a:cs typeface="Times New Roman" panose="02020603050405020304" pitchFamily="18" charset="0"/>
              </a:rPr>
              <a:t>Cost Recording:</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is a maintaining record of all the cost (expenses) incurred during the process of the production of the final products/ services. Such records are kept on the basis of double entry system.</a:t>
            </a:r>
          </a:p>
          <a:p>
            <a:pPr lvl="0" algn="just"/>
            <a:r>
              <a:rPr lang="en-US" sz="2400" b="1" dirty="0">
                <a:solidFill>
                  <a:srgbClr val="FF0000"/>
                </a:solidFill>
                <a:latin typeface="Times New Roman" panose="02020603050405020304" pitchFamily="18" charset="0"/>
                <a:cs typeface="Times New Roman" panose="02020603050405020304" pitchFamily="18" charset="0"/>
              </a:rPr>
              <a:t>Cost Analysis:</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All the costs that are recorded are analyzed and categorized separately. Example: Direct and Indirect Costs, Fixed and Variable Costs, etc.</a:t>
            </a:r>
          </a:p>
          <a:p>
            <a:pPr marL="0" indent="0" algn="just">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650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4568" y="1219685"/>
            <a:ext cx="8596668" cy="4452245"/>
          </a:xfrm>
        </p:spPr>
        <p:txBody>
          <a:bodyPr>
            <a:normAutofit/>
          </a:bodyPr>
          <a:lstStyle/>
          <a:p>
            <a:pPr lvl="0" algn="just"/>
            <a:r>
              <a:rPr lang="en-US" sz="2400" b="1" dirty="0">
                <a:solidFill>
                  <a:srgbClr val="FF0000"/>
                </a:solidFill>
                <a:latin typeface="Times New Roman" panose="02020603050405020304" pitchFamily="18" charset="0"/>
                <a:cs typeface="Times New Roman" panose="02020603050405020304" pitchFamily="18" charset="0"/>
              </a:rPr>
              <a:t>Cost Control:</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Cost Accounting, compares the actual cost and standard cost, the difference between the two are analyzed and used for cost control purpose.</a:t>
            </a:r>
          </a:p>
          <a:p>
            <a:pPr lvl="0" algn="just"/>
            <a:r>
              <a:rPr lang="en-US" sz="2400" b="1" dirty="0">
                <a:solidFill>
                  <a:srgbClr val="FF0000"/>
                </a:solidFill>
                <a:latin typeface="Times New Roman" panose="02020603050405020304" pitchFamily="18" charset="0"/>
                <a:cs typeface="Times New Roman" panose="02020603050405020304" pitchFamily="18" charset="0"/>
              </a:rPr>
              <a:t>Cost Report:</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Cost accounting generates periodical  reports  such as weekly, monthly reports that is used by the  management for taking decisions. These reports are used for planning and controlling, performance appraisal and management decision making.</a:t>
            </a:r>
          </a:p>
          <a:p>
            <a:pPr lvl="0" algn="just"/>
            <a:r>
              <a:rPr lang="en-US" sz="2400" b="1" dirty="0">
                <a:solidFill>
                  <a:srgbClr val="FF0000"/>
                </a:solidFill>
                <a:latin typeface="Times New Roman" panose="02020603050405020304" pitchFamily="18" charset="0"/>
                <a:cs typeface="Times New Roman" panose="02020603050405020304" pitchFamily="18" charset="0"/>
              </a:rPr>
              <a:t>Cost Audit:</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is the verification of cost accounts and to check  on the progress of cost accounting plan. Its main focus is on the expenditure and efficiency of performance.</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2291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defTabSz="457200" rtl="0">
              <a:spcBef>
                <a:spcPct val="0"/>
              </a:spcBef>
            </a:pPr>
            <a:r>
              <a:rPr lang="en-US" sz="2800" b="1" dirty="0">
                <a:solidFill>
                  <a:srgbClr val="00B050"/>
                </a:solidFill>
                <a:latin typeface="Times New Roman" panose="02020603050405020304" pitchFamily="18" charset="0"/>
                <a:cs typeface="Times New Roman" panose="02020603050405020304" pitchFamily="18" charset="0"/>
              </a:rPr>
              <a:t>IMPORTANCE OF COST ACCOUNTING:</a:t>
            </a:r>
            <a:br>
              <a:rPr lang="en-US" sz="2800" b="1" dirty="0">
                <a:solidFill>
                  <a:srgbClr val="00B050"/>
                </a:solidFill>
                <a:latin typeface="Times New Roman" panose="02020603050405020304" pitchFamily="18" charset="0"/>
                <a:cs typeface="Times New Roman" panose="02020603050405020304" pitchFamily="18" charset="0"/>
              </a:rPr>
            </a:br>
            <a:endParaRPr lang="en-US" sz="2800" b="1"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444487"/>
            <a:ext cx="9195536" cy="4823791"/>
          </a:xfrm>
        </p:spPr>
        <p:txBody>
          <a:bodyPr>
            <a:noAutofit/>
          </a:bodyPr>
          <a:lstStyle/>
          <a:p>
            <a:pPr marL="0" indent="0">
              <a:buNone/>
            </a:pPr>
            <a:r>
              <a:rPr lang="en-US" sz="2000" dirty="0" smtClean="0">
                <a:latin typeface="Times New Roman" panose="02020603050405020304" pitchFamily="18" charset="0"/>
                <a:cs typeface="Times New Roman" panose="02020603050405020304" pitchFamily="18" charset="0"/>
              </a:rPr>
              <a:t>	Cost </a:t>
            </a:r>
            <a:r>
              <a:rPr lang="en-US" sz="2000" dirty="0">
                <a:latin typeface="Times New Roman" panose="02020603050405020304" pitchFamily="18" charset="0"/>
                <a:cs typeface="Times New Roman" panose="02020603050405020304" pitchFamily="18" charset="0"/>
              </a:rPr>
              <a:t>accounting has many importance. Specially, the following parties are benefitted from it.</a:t>
            </a:r>
          </a:p>
          <a:p>
            <a:pPr lvl="0"/>
            <a:r>
              <a:rPr lang="en-US" sz="2000" b="1" dirty="0">
                <a:solidFill>
                  <a:srgbClr val="FF0000"/>
                </a:solidFill>
                <a:latin typeface="Times New Roman" panose="02020603050405020304" pitchFamily="18" charset="0"/>
                <a:cs typeface="Times New Roman" panose="02020603050405020304" pitchFamily="18" charset="0"/>
              </a:rPr>
              <a:t>Importance to management</a:t>
            </a:r>
            <a:endParaRPr lang="en-US" sz="2000" dirty="0">
              <a:solidFill>
                <a:srgbClr val="FF0000"/>
              </a:solidFill>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Management </a:t>
            </a:r>
            <a:r>
              <a:rPr lang="en-US" sz="2000" dirty="0">
                <a:latin typeface="Times New Roman" panose="02020603050405020304" pitchFamily="18" charset="0"/>
                <a:cs typeface="Times New Roman" panose="02020603050405020304" pitchFamily="18" charset="0"/>
              </a:rPr>
              <a:t>is highly benefitted with the introduction of cost accounting. It helps to ascertain the cost and selling price of the product. Cost data help </a:t>
            </a:r>
            <a:r>
              <a:rPr lang="en-US" sz="2000" dirty="0" smtClean="0">
                <a:latin typeface="Times New Roman" panose="02020603050405020304" pitchFamily="18" charset="0"/>
                <a:cs typeface="Times New Roman" panose="02020603050405020304" pitchFamily="18" charset="0"/>
              </a:rPr>
              <a:t>management </a:t>
            </a:r>
            <a:r>
              <a:rPr lang="en-US" sz="2000" dirty="0">
                <a:latin typeface="Times New Roman" panose="02020603050405020304" pitchFamily="18" charset="0"/>
                <a:cs typeface="Times New Roman" panose="02020603050405020304" pitchFamily="18" charset="0"/>
              </a:rPr>
              <a:t>to formulate the business policies. </a:t>
            </a:r>
            <a:endParaRPr lang="en-US" sz="2000" dirty="0" smtClean="0">
              <a:latin typeface="Times New Roman" panose="02020603050405020304" pitchFamily="18" charset="0"/>
              <a:cs typeface="Times New Roman" panose="02020603050405020304" pitchFamily="18" charset="0"/>
            </a:endParaRPr>
          </a:p>
          <a:p>
            <a:pPr lvl="0"/>
            <a:r>
              <a:rPr lang="en-US" sz="2000" b="1" dirty="0">
                <a:solidFill>
                  <a:srgbClr val="FF0000"/>
                </a:solidFill>
                <a:latin typeface="Times New Roman" panose="02020603050405020304" pitchFamily="18" charset="0"/>
                <a:cs typeface="Times New Roman" panose="02020603050405020304" pitchFamily="18" charset="0"/>
              </a:rPr>
              <a:t>Importance to investors</a:t>
            </a:r>
            <a:endParaRPr lang="en-US" sz="2000" dirty="0">
              <a:solidFill>
                <a:srgbClr val="FF0000"/>
              </a:solidFill>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Investors want to know the financial conditions and  earning  capacity of the business. An investor must gather information about organization before making investment </a:t>
            </a:r>
            <a:r>
              <a:rPr lang="en-US" sz="2000" dirty="0" smtClean="0">
                <a:latin typeface="Times New Roman" panose="02020603050405020304" pitchFamily="18" charset="0"/>
                <a:cs typeface="Times New Roman" panose="02020603050405020304" pitchFamily="18" charset="0"/>
              </a:rPr>
              <a:t>decision.</a:t>
            </a:r>
            <a:endParaRPr lang="en-US" sz="2000" dirty="0">
              <a:latin typeface="Times New Roman" panose="02020603050405020304" pitchFamily="18" charset="0"/>
              <a:cs typeface="Times New Roman" panose="02020603050405020304" pitchFamily="18" charset="0"/>
            </a:endParaRPr>
          </a:p>
          <a:p>
            <a:pPr lvl="0"/>
            <a:r>
              <a:rPr lang="en-US" sz="2000" b="1" dirty="0">
                <a:solidFill>
                  <a:srgbClr val="FF0000"/>
                </a:solidFill>
                <a:latin typeface="Times New Roman" panose="02020603050405020304" pitchFamily="18" charset="0"/>
                <a:cs typeface="Times New Roman" panose="02020603050405020304" pitchFamily="18" charset="0"/>
              </a:rPr>
              <a:t>Importance of consumers</a:t>
            </a:r>
            <a:endParaRPr lang="en-US" sz="2000" dirty="0">
              <a:solidFill>
                <a:srgbClr val="FF0000"/>
              </a:solidFill>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The aim of costing is to reduce the cost of production to minimize the profit of business.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Consumers   get quality goods at a lower price.</a:t>
            </a:r>
          </a:p>
          <a:p>
            <a:pPr marL="0" indent="0">
              <a:buNone/>
            </a:pPr>
            <a:r>
              <a:rPr lang="en-US" sz="2000" dirty="0">
                <a:latin typeface="Times New Roman" panose="02020603050405020304" pitchFamily="18" charset="0"/>
                <a:cs typeface="Times New Roman" panose="02020603050405020304" pitchFamily="18" charset="0"/>
              </a:rPr>
              <a:t> </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57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0585" y="1285461"/>
            <a:ext cx="9328057" cy="5073953"/>
          </a:xfrm>
        </p:spPr>
        <p:txBody>
          <a:bodyPr>
            <a:normAutofit/>
          </a:bodyPr>
          <a:lstStyle/>
          <a:p>
            <a:pPr lvl="0" algn="just"/>
            <a:r>
              <a:rPr lang="en-US" sz="2400" b="1" dirty="0">
                <a:solidFill>
                  <a:srgbClr val="FF0000"/>
                </a:solidFill>
                <a:latin typeface="Times New Roman" panose="02020603050405020304" pitchFamily="18" charset="0"/>
                <a:cs typeface="Times New Roman" panose="02020603050405020304" pitchFamily="18" charset="0"/>
              </a:rPr>
              <a:t>Importance to Employees</a:t>
            </a:r>
            <a:endParaRPr lang="en-US" sz="2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Cost </a:t>
            </a:r>
            <a:r>
              <a:rPr lang="en-US" sz="2400" dirty="0">
                <a:latin typeface="Times New Roman" panose="02020603050405020304" pitchFamily="18" charset="0"/>
                <a:cs typeface="Times New Roman" panose="02020603050405020304" pitchFamily="18" charset="0"/>
              </a:rPr>
              <a:t>accounting helps to fix the wages of the workers. Efficient workers are rewarded for their efficiency. It helps to induce incentive wage plan in business</a:t>
            </a:r>
            <a:r>
              <a:rPr lang="en-US" sz="2400" dirty="0" smtClean="0">
                <a:latin typeface="Times New Roman" panose="02020603050405020304" pitchFamily="18" charset="0"/>
                <a:cs typeface="Times New Roman" panose="02020603050405020304" pitchFamily="18" charset="0"/>
              </a:rPr>
              <a:t>.</a:t>
            </a:r>
          </a:p>
          <a:p>
            <a:pPr lvl="0" algn="just"/>
            <a:r>
              <a:rPr lang="en-US" sz="2400" b="1" dirty="0">
                <a:solidFill>
                  <a:srgbClr val="FF0000"/>
                </a:solidFill>
                <a:latin typeface="Times New Roman" panose="02020603050405020304" pitchFamily="18" charset="0"/>
                <a:cs typeface="Times New Roman" panose="02020603050405020304" pitchFamily="18" charset="0"/>
              </a:rPr>
              <a:t>Importance to Government</a:t>
            </a:r>
            <a:endParaRPr lang="en-US" sz="24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government agencies to determine excise duty and income tax. Government formulates tax policy, industrial policy, export </a:t>
            </a:r>
            <a:r>
              <a:rPr lang="en-US" sz="2400" dirty="0" smtClean="0">
                <a:latin typeface="Times New Roman" panose="02020603050405020304" pitchFamily="18" charset="0"/>
                <a:cs typeface="Times New Roman" panose="02020603050405020304" pitchFamily="18" charset="0"/>
              </a:rPr>
              <a:t>and</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import </a:t>
            </a:r>
            <a:r>
              <a:rPr lang="en-US" sz="2400" dirty="0">
                <a:latin typeface="Times New Roman" panose="02020603050405020304" pitchFamily="18" charset="0"/>
                <a:cs typeface="Times New Roman" panose="02020603050405020304" pitchFamily="18" charset="0"/>
              </a:rPr>
              <a:t>policy based on the information provided by the cost accounting</a:t>
            </a:r>
            <a:r>
              <a:rPr lang="en-US" sz="2400" dirty="0" smtClean="0">
                <a:latin typeface="Times New Roman" panose="02020603050405020304" pitchFamily="18" charset="0"/>
                <a:cs typeface="Times New Roman" panose="02020603050405020304" pitchFamily="18" charset="0"/>
              </a:rPr>
              <a:t>.</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lgn="just">
              <a:buNone/>
            </a:pPr>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7218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normAutofit/>
          </a:bodyPr>
          <a:lstStyle/>
          <a:p>
            <a:pPr lvl="1" algn="l" defTabSz="457200" rtl="0">
              <a:spcBef>
                <a:spcPct val="0"/>
              </a:spcBef>
            </a:pPr>
            <a:r>
              <a:rPr lang="en-US" sz="2800" b="1" dirty="0">
                <a:solidFill>
                  <a:srgbClr val="00B0F0"/>
                </a:solidFill>
                <a:latin typeface="Times New Roman" panose="02020603050405020304" pitchFamily="18" charset="0"/>
                <a:cs typeface="Times New Roman" panose="02020603050405020304" pitchFamily="18" charset="0"/>
              </a:rPr>
              <a:t>OBJECTIVES OF COST ACCOUNTING:</a:t>
            </a:r>
            <a:br>
              <a:rPr lang="en-US" sz="2800" b="1" dirty="0">
                <a:solidFill>
                  <a:srgbClr val="00B0F0"/>
                </a:solidFill>
                <a:latin typeface="Times New Roman" panose="02020603050405020304" pitchFamily="18" charset="0"/>
                <a:cs typeface="Times New Roman" panose="02020603050405020304" pitchFamily="18" charset="0"/>
              </a:rPr>
            </a:br>
            <a:endParaRPr lang="en-US" sz="2800"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616764"/>
            <a:ext cx="9381066" cy="4797287"/>
          </a:xfrm>
        </p:spPr>
        <p:txBody>
          <a:bodyPr>
            <a:noAutofit/>
          </a:bodyPr>
          <a:lstStyle/>
          <a:p>
            <a:pPr lvl="0" algn="just"/>
            <a:r>
              <a:rPr lang="en-US" sz="2400" b="1" dirty="0">
                <a:solidFill>
                  <a:srgbClr val="FF0000"/>
                </a:solidFill>
                <a:latin typeface="Times New Roman" panose="02020603050405020304" pitchFamily="18" charset="0"/>
                <a:cs typeface="Times New Roman" panose="02020603050405020304" pitchFamily="18" charset="0"/>
              </a:rPr>
              <a:t>Ascertaining the Cost</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refers to the cost for a specific product or activity with a reasonable degree of accuracy.</a:t>
            </a:r>
          </a:p>
          <a:p>
            <a:pPr lvl="0" algn="just"/>
            <a:r>
              <a:rPr lang="en-US" sz="2400" b="1" dirty="0">
                <a:solidFill>
                  <a:srgbClr val="FF0000"/>
                </a:solidFill>
                <a:latin typeface="Times New Roman" panose="02020603050405020304" pitchFamily="18" charset="0"/>
                <a:cs typeface="Times New Roman" panose="02020603050405020304" pitchFamily="18" charset="0"/>
              </a:rPr>
              <a:t>Determining the Selling Price:</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helps in finalizing the cost of the product after which the profit margin is added by the manufacturer and thus the selling price of the product is fixed.</a:t>
            </a:r>
          </a:p>
          <a:p>
            <a:pPr lvl="0" algn="just"/>
            <a:r>
              <a:rPr lang="en-US" sz="2400" b="1" dirty="0">
                <a:solidFill>
                  <a:srgbClr val="FF0000"/>
                </a:solidFill>
                <a:latin typeface="Times New Roman" panose="02020603050405020304" pitchFamily="18" charset="0"/>
                <a:cs typeface="Times New Roman" panose="02020603050405020304" pitchFamily="18" charset="0"/>
              </a:rPr>
              <a:t>Cost Control and Cost Reduction:</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It helps in improving profitability by controlling and reducing costs. This objective is important for current scenario due to increase in competition in the business world.</a:t>
            </a:r>
          </a:p>
          <a:p>
            <a:pPr lvl="0" algn="just"/>
            <a:r>
              <a:rPr lang="en-US" sz="2400" b="1" dirty="0">
                <a:solidFill>
                  <a:srgbClr val="FF0000"/>
                </a:solidFill>
                <a:latin typeface="Times New Roman" panose="02020603050405020304" pitchFamily="18" charset="0"/>
                <a:cs typeface="Times New Roman" panose="02020603050405020304" pitchFamily="18" charset="0"/>
              </a:rPr>
              <a:t>Management in Decision Making:</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Taking Management decision in respect of the price of the product for which the comparison of actual and standard cost is required to analysis the causes of variation and to take corrective decisions.</a:t>
            </a:r>
          </a:p>
          <a:p>
            <a:pPr marL="0" indent="0" algn="just">
              <a:buNone/>
            </a:pP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8752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0830" y="1405215"/>
            <a:ext cx="9235292" cy="4743794"/>
          </a:xfrm>
        </p:spPr>
        <p:txBody>
          <a:bodyPr>
            <a:normAutofit/>
          </a:bodyPr>
          <a:lstStyle/>
          <a:p>
            <a:pPr lvl="0">
              <a:lnSpc>
                <a:spcPct val="150000"/>
              </a:lnSpc>
            </a:pPr>
            <a:r>
              <a:rPr lang="en-US" sz="2000" b="1" dirty="0">
                <a:solidFill>
                  <a:srgbClr val="FF0000"/>
                </a:solidFill>
                <a:latin typeface="Times New Roman" panose="02020603050405020304" pitchFamily="18" charset="0"/>
                <a:cs typeface="Times New Roman" panose="02020603050405020304" pitchFamily="18" charset="0"/>
              </a:rPr>
              <a:t>Ascertaining the Profit: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helps in ascertaining the profit of the business by matching the cost with the revenue of that activity. The purpose is to determine the profit or loss of any activity on an objective basis.</a:t>
            </a:r>
          </a:p>
          <a:p>
            <a:pPr lvl="0"/>
            <a:r>
              <a:rPr lang="en-US" sz="2000" b="1" dirty="0">
                <a:latin typeface="Times New Roman" panose="02020603050405020304" pitchFamily="18" charset="0"/>
                <a:cs typeface="Times New Roman" panose="02020603050405020304" pitchFamily="18" charset="0"/>
              </a:rPr>
              <a:t>To Provide basis of operating policies</a:t>
            </a:r>
          </a:p>
          <a:p>
            <a:pPr lvl="0"/>
            <a:r>
              <a:rPr lang="en-US" sz="2000" b="1" dirty="0">
                <a:latin typeface="Times New Roman" panose="02020603050405020304" pitchFamily="18" charset="0"/>
                <a:cs typeface="Times New Roman" panose="02020603050405020304" pitchFamily="18" charset="0"/>
              </a:rPr>
              <a:t>To provide information about inefficient and carelessness</a:t>
            </a:r>
            <a:endParaRPr lang="en-US" sz="2000"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To provide information about actual situation of production activity</a:t>
            </a:r>
            <a:endParaRPr lang="en-US" sz="2000"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To inform the principles and procedures to be followed in Costing System</a:t>
            </a:r>
            <a:endParaRPr lang="en-US" sz="2000"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To prepare comparative analysis through data collection</a:t>
            </a:r>
            <a:endParaRPr lang="en-US" sz="2000"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To estimate cost</a:t>
            </a:r>
            <a:endParaRPr lang="en-US" sz="2000" dirty="0">
              <a:latin typeface="Times New Roman" panose="02020603050405020304" pitchFamily="18" charset="0"/>
              <a:cs typeface="Times New Roman" panose="02020603050405020304" pitchFamily="18" charset="0"/>
            </a:endParaRPr>
          </a:p>
          <a:p>
            <a:pPr lvl="0"/>
            <a:r>
              <a:rPr lang="en-US" sz="2000" b="1" dirty="0">
                <a:latin typeface="Times New Roman" panose="02020603050405020304" pitchFamily="18" charset="0"/>
                <a:cs typeface="Times New Roman" panose="02020603050405020304" pitchFamily="18" charset="0"/>
              </a:rPr>
              <a:t>To disclose and minimize the waste</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819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70C0"/>
                </a:solidFill>
              </a:rPr>
              <a:t>INTRODUCTION</a:t>
            </a:r>
            <a:br>
              <a:rPr lang="en-US" dirty="0" smtClean="0">
                <a:solidFill>
                  <a:srgbClr val="0070C0"/>
                </a:solidFill>
              </a:rPr>
            </a:br>
            <a:endParaRPr lang="en-US" dirty="0">
              <a:solidFill>
                <a:srgbClr val="0070C0"/>
              </a:solidFill>
            </a:endParaRPr>
          </a:p>
        </p:txBody>
      </p:sp>
      <p:sp>
        <p:nvSpPr>
          <p:cNvPr id="4" name="Content Placeholder 3"/>
          <p:cNvSpPr>
            <a:spLocks noGrp="1"/>
          </p:cNvSpPr>
          <p:nvPr>
            <p:ph idx="1"/>
          </p:nvPr>
        </p:nvSpPr>
        <p:spPr>
          <a:xfrm>
            <a:off x="677334" y="1484243"/>
            <a:ext cx="9261796" cy="4969566"/>
          </a:xfrm>
        </p:spPr>
        <p:txBody>
          <a:bodyPr>
            <a:normAutofit/>
          </a:bodyPr>
          <a:lstStyle/>
          <a:p>
            <a:pPr marL="0" indent="0">
              <a:buNone/>
            </a:pPr>
            <a:r>
              <a:rPr lang="en-US" dirty="0" smtClean="0">
                <a:solidFill>
                  <a:srgbClr val="FF0000"/>
                </a:solidFill>
              </a:rPr>
              <a:t>ACCOUNTING</a:t>
            </a:r>
          </a:p>
          <a:p>
            <a:pPr marL="0" indent="0" algn="just">
              <a:lnSpc>
                <a:spcPct val="150000"/>
              </a:lnSpc>
              <a:buNone/>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accounting is wider term and includes recording, classifying and summarizing of business transactions in terms of money, preparation of financial reports and analysis and interpretation of these reports for the information and guidance of management</a:t>
            </a:r>
          </a:p>
          <a:p>
            <a:pPr marL="0" indent="0" algn="just">
              <a:lnSpc>
                <a:spcPct val="150000"/>
              </a:lnSpc>
              <a:buNone/>
            </a:pPr>
            <a:r>
              <a:rPr lang="en-US" sz="2000" dirty="0" smtClean="0">
                <a:solidFill>
                  <a:srgbClr val="FF0000"/>
                </a:solidFill>
              </a:rPr>
              <a:t>Branches of accounting</a:t>
            </a:r>
          </a:p>
          <a:p>
            <a:pPr marL="0" indent="0" algn="just">
              <a:lnSpc>
                <a:spcPct val="150000"/>
              </a:lnSpc>
              <a:buNone/>
            </a:pPr>
            <a:r>
              <a:rPr lang="en-US" sz="2000" dirty="0">
                <a:solidFill>
                  <a:schemeClr val="tx1"/>
                </a:solidFill>
                <a:latin typeface="Times New Roman" panose="02020603050405020304" pitchFamily="18" charset="0"/>
                <a:cs typeface="Times New Roman" panose="02020603050405020304" pitchFamily="18" charset="0"/>
              </a:rPr>
              <a:t>	</a:t>
            </a:r>
            <a:r>
              <a:rPr lang="en-US" sz="2000" dirty="0" smtClean="0">
                <a:solidFill>
                  <a:schemeClr val="tx1"/>
                </a:solidFill>
                <a:latin typeface="Times New Roman" panose="02020603050405020304" pitchFamily="18" charset="0"/>
                <a:cs typeface="Times New Roman" panose="02020603050405020304" pitchFamily="18" charset="0"/>
              </a:rPr>
              <a:t>the business accounting system consist of 3 parts</a:t>
            </a:r>
          </a:p>
          <a:p>
            <a:pPr algn="just">
              <a:lnSpc>
                <a:spcPct val="150000"/>
              </a:lnSpc>
            </a:pPr>
            <a:r>
              <a:rPr lang="en-US" sz="2000" dirty="0" smtClean="0">
                <a:solidFill>
                  <a:schemeClr val="tx1"/>
                </a:solidFill>
                <a:latin typeface="Times New Roman" panose="02020603050405020304" pitchFamily="18" charset="0"/>
                <a:cs typeface="Times New Roman" panose="02020603050405020304" pitchFamily="18" charset="0"/>
              </a:rPr>
              <a:t>Financial accounting</a:t>
            </a:r>
          </a:p>
          <a:p>
            <a:pPr algn="just">
              <a:lnSpc>
                <a:spcPct val="150000"/>
              </a:lnSpc>
            </a:pPr>
            <a:r>
              <a:rPr lang="en-US" sz="2000" dirty="0" smtClean="0">
                <a:solidFill>
                  <a:schemeClr val="tx1"/>
                </a:solidFill>
                <a:latin typeface="Times New Roman" panose="02020603050405020304" pitchFamily="18" charset="0"/>
                <a:cs typeface="Times New Roman" panose="02020603050405020304" pitchFamily="18" charset="0"/>
              </a:rPr>
              <a:t>Cost accounting</a:t>
            </a:r>
          </a:p>
          <a:p>
            <a:pPr algn="just">
              <a:lnSpc>
                <a:spcPct val="150000"/>
              </a:lnSpc>
            </a:pPr>
            <a:r>
              <a:rPr lang="en-US" sz="2000" dirty="0" smtClean="0">
                <a:solidFill>
                  <a:schemeClr val="tx1"/>
                </a:solidFill>
                <a:latin typeface="Times New Roman" panose="02020603050405020304" pitchFamily="18" charset="0"/>
                <a:cs typeface="Times New Roman" panose="02020603050405020304" pitchFamily="18" charset="0"/>
              </a:rPr>
              <a:t>Management accounting</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4658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583097"/>
            <a:ext cx="9155779" cy="5458266"/>
          </a:xfrm>
        </p:spPr>
        <p:txBody>
          <a:bodyPr>
            <a:normAutofit/>
          </a:bodyPr>
          <a:lstStyle/>
          <a:p>
            <a:pPr marL="0" indent="0" algn="ctr">
              <a:buNone/>
            </a:pPr>
            <a:r>
              <a:rPr lang="en-US" sz="2800" dirty="0" smtClean="0">
                <a:solidFill>
                  <a:srgbClr val="FF0000"/>
                </a:solidFill>
                <a:latin typeface="Times New Roman" panose="02020603050405020304" pitchFamily="18" charset="0"/>
                <a:cs typeface="Times New Roman" panose="02020603050405020304" pitchFamily="18" charset="0"/>
              </a:rPr>
              <a:t>Financial accounting</a:t>
            </a:r>
          </a:p>
          <a:p>
            <a:pPr marL="0" indent="0" algn="just">
              <a:lnSpc>
                <a:spcPct val="150000"/>
              </a:lnSpc>
              <a:buNone/>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financial accounting may be defined as the science and art of systematically recording, classification and summarizing business transactions of financial character and finally interpreting the results for determining the financial profits or loss at the end of an accounting year.</a:t>
            </a:r>
          </a:p>
          <a:p>
            <a:pPr marL="0" indent="0" algn="just">
              <a:lnSpc>
                <a:spcPct val="150000"/>
              </a:lnSpc>
              <a:buNone/>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it also shows the financial position of the firm, and thus, records and reports financial statements-balance sheet, income statements and cash flow statements.</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6153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20418" y="795338"/>
            <a:ext cx="8415130" cy="5246687"/>
          </a:xfrm>
          <a:prstGeom prst="rect">
            <a:avLst/>
          </a:prstGeom>
        </p:spPr>
      </p:pic>
    </p:spTree>
    <p:extLst>
      <p:ext uri="{BB962C8B-B14F-4D97-AF65-F5344CB8AC3E}">
        <p14:creationId xmlns:p14="http://schemas.microsoft.com/office/powerpoint/2010/main" val="1754322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36104"/>
            <a:ext cx="9089518" cy="5897218"/>
          </a:xfrm>
        </p:spPr>
        <p:txBody>
          <a:bodyPr>
            <a:normAutofit fontScale="85000" lnSpcReduction="20000"/>
          </a:bodyPr>
          <a:lstStyle/>
          <a:p>
            <a:pPr marL="0" indent="0" algn="ctr">
              <a:buNone/>
            </a:pPr>
            <a:r>
              <a:rPr lang="en-US" sz="3300" dirty="0" smtClean="0">
                <a:solidFill>
                  <a:srgbClr val="FF0000"/>
                </a:solidFill>
                <a:latin typeface="Times New Roman" panose="02020603050405020304" pitchFamily="18" charset="0"/>
                <a:cs typeface="Times New Roman" panose="02020603050405020304" pitchFamily="18" charset="0"/>
              </a:rPr>
              <a:t>COST ACCOUNTIN</a:t>
            </a:r>
          </a:p>
          <a:p>
            <a:pPr marL="0" indent="0" algn="ctr">
              <a:buNone/>
            </a:pPr>
            <a:endParaRPr lang="en-US" sz="2800"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Cost </a:t>
            </a:r>
            <a:r>
              <a:rPr lang="en-US" sz="2800" dirty="0">
                <a:latin typeface="Times New Roman" panose="02020603050405020304" pitchFamily="18" charset="0"/>
                <a:cs typeface="Times New Roman" panose="02020603050405020304" pitchFamily="18" charset="0"/>
              </a:rPr>
              <a:t>is defined as the amount of expenses (actual or notional) incurred on or attributable to specified thing or activity.</a:t>
            </a:r>
          </a:p>
          <a:p>
            <a:pPr marL="0" indent="0" algn="just">
              <a:buNone/>
            </a:pPr>
            <a:r>
              <a:rPr lang="en-US" sz="2800" dirty="0">
                <a:latin typeface="Times New Roman" panose="02020603050405020304" pitchFamily="18" charset="0"/>
                <a:cs typeface="Times New Roman" panose="02020603050405020304" pitchFamily="18" charset="0"/>
              </a:rPr>
              <a:t> </a:t>
            </a:r>
          </a:p>
          <a:p>
            <a:pPr marL="0" indent="0" algn="just">
              <a:buNone/>
            </a:pPr>
            <a:r>
              <a:rPr lang="en-US" sz="2800" i="1" dirty="0">
                <a:latin typeface="Times New Roman" panose="02020603050405020304" pitchFamily="18" charset="0"/>
                <a:cs typeface="Times New Roman" panose="02020603050405020304" pitchFamily="18" charset="0"/>
              </a:rPr>
              <a:t>“Cost is the measurement in monetary terms of the amount of resources used for the purpose of production of goods or rendering of services”</a:t>
            </a:r>
            <a:r>
              <a:rPr lang="en-US" sz="2800" dirty="0">
                <a:latin typeface="Times New Roman" panose="02020603050405020304" pitchFamily="18" charset="0"/>
                <a:cs typeface="Times New Roman" panose="02020603050405020304" pitchFamily="18" charset="0"/>
              </a:rPr>
              <a:t>(Institute of Cost and Work Accounts (ICWA) India).</a:t>
            </a:r>
          </a:p>
          <a:p>
            <a:pPr marL="0" indent="0" algn="just">
              <a:buNone/>
            </a:pPr>
            <a:r>
              <a:rPr lang="en-US" sz="2800" dirty="0">
                <a:latin typeface="Times New Roman" panose="02020603050405020304" pitchFamily="18" charset="0"/>
                <a:cs typeface="Times New Roman" panose="02020603050405020304" pitchFamily="18" charset="0"/>
              </a:rPr>
              <a:t> </a:t>
            </a:r>
          </a:p>
          <a:p>
            <a:pPr marL="0" indent="0" algn="just">
              <a:buNone/>
            </a:pPr>
            <a:r>
              <a:rPr lang="en-US" sz="2800" i="1" dirty="0">
                <a:latin typeface="Times New Roman" panose="02020603050405020304" pitchFamily="18" charset="0"/>
                <a:cs typeface="Times New Roman" panose="02020603050405020304" pitchFamily="18" charset="0"/>
              </a:rPr>
              <a:t>“A cost is the value of economic resources used as a result of producing or doing the things </a:t>
            </a:r>
            <a:r>
              <a:rPr lang="en-US" sz="2800" i="1" dirty="0" err="1">
                <a:latin typeface="Times New Roman" panose="02020603050405020304" pitchFamily="18" charset="0"/>
                <a:cs typeface="Times New Roman" panose="02020603050405020304" pitchFamily="18" charset="0"/>
              </a:rPr>
              <a:t>costed</a:t>
            </a:r>
            <a:r>
              <a:rPr lang="en-US" sz="2800" i="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 M Harper)</a:t>
            </a:r>
          </a:p>
          <a:p>
            <a:pPr marL="0" indent="0" algn="just">
              <a:buNone/>
            </a:pPr>
            <a:endParaRPr lang="en-US" sz="2800" dirty="0">
              <a:latin typeface="Times New Roman" panose="02020603050405020304" pitchFamily="18" charset="0"/>
              <a:cs typeface="Times New Roman" panose="02020603050405020304" pitchFamily="18" charset="0"/>
            </a:endParaRPr>
          </a:p>
          <a:p>
            <a:pPr marL="0" indent="0" algn="just">
              <a:buNone/>
            </a:pPr>
            <a:r>
              <a:rPr lang="en-US" sz="2800" dirty="0">
                <a:latin typeface="Times New Roman" panose="02020603050405020304" pitchFamily="18" charset="0"/>
                <a:cs typeface="Times New Roman" panose="02020603050405020304" pitchFamily="18" charset="0"/>
              </a:rPr>
              <a:t>This activity of the cost will reflect in the manufacturing of the product or rendering of the services which will cover expenditures under various heads.</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393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solidFill>
                  <a:srgbClr val="FF0000"/>
                </a:solidFill>
                <a:latin typeface="Times New Roman" panose="02020603050405020304" pitchFamily="18" charset="0"/>
                <a:cs typeface="Times New Roman" panose="02020603050405020304" pitchFamily="18" charset="0"/>
              </a:rPr>
              <a:t>COST ACCOUNTING MEANING</a:t>
            </a:r>
            <a:endParaRPr lang="en-US" sz="32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444487"/>
            <a:ext cx="9182283" cy="5022574"/>
          </a:xfrm>
        </p:spPr>
        <p:txBody>
          <a:bodyPr>
            <a:normAutofit/>
          </a:bodyPr>
          <a:lstStyle/>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cost accounting is concerned with recording, classifying and appropriate allocation of expenditure for the determination of the cost of products or services, and for the suitably arranged data for purposes of control and guidance of information to management for decision making.</a:t>
            </a:r>
          </a:p>
          <a:p>
            <a:pPr algn="just">
              <a:lnSpc>
                <a:spcPct val="150000"/>
              </a:lnSpc>
            </a:pPr>
            <a:r>
              <a:rPr lang="en-US" sz="2400" dirty="0" smtClean="0">
                <a:solidFill>
                  <a:srgbClr val="FF0000"/>
                </a:solidFill>
                <a:latin typeface="Times New Roman" panose="02020603050405020304" pitchFamily="18" charset="0"/>
                <a:cs typeface="Times New Roman" panose="02020603050405020304" pitchFamily="18" charset="0"/>
              </a:rPr>
              <a:t>Cost means “the price paid for something”</a:t>
            </a:r>
          </a:p>
          <a:p>
            <a:pPr algn="just">
              <a:lnSpc>
                <a:spcPct val="150000"/>
              </a:lnSpc>
            </a:pPr>
            <a:r>
              <a:rPr lang="en-US" sz="2400" dirty="0" smtClean="0">
                <a:solidFill>
                  <a:srgbClr val="00B0F0"/>
                </a:solidFill>
                <a:latin typeface="Times New Roman" panose="02020603050405020304" pitchFamily="18" charset="0"/>
                <a:cs typeface="Times New Roman" panose="02020603050405020304" pitchFamily="18" charset="0"/>
              </a:rPr>
              <a:t>Cost ascertain is computation of actual cost incurred.</a:t>
            </a:r>
          </a:p>
          <a:p>
            <a:pPr algn="just">
              <a:lnSpc>
                <a:spcPct val="150000"/>
              </a:lnSpc>
            </a:pPr>
            <a:r>
              <a:rPr lang="en-US" sz="2400" dirty="0" smtClean="0">
                <a:solidFill>
                  <a:srgbClr val="7030A0"/>
                </a:solidFill>
                <a:latin typeface="Times New Roman" panose="02020603050405020304" pitchFamily="18" charset="0"/>
                <a:cs typeface="Times New Roman" panose="02020603050405020304" pitchFamily="18" charset="0"/>
              </a:rPr>
              <a:t>Cost estimation is process of determining cost of goods and services.</a:t>
            </a:r>
            <a:endParaRPr lang="en-US" sz="24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2325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defTabSz="457200" rtl="0">
              <a:spcBef>
                <a:spcPct val="0"/>
              </a:spcBef>
            </a:pPr>
            <a:r>
              <a:rPr lang="en-US" sz="2800" b="1" dirty="0">
                <a:solidFill>
                  <a:srgbClr val="FF0000"/>
                </a:solidFill>
                <a:latin typeface="Times New Roman" panose="02020603050405020304" pitchFamily="18" charset="0"/>
                <a:cs typeface="Times New Roman" panose="02020603050405020304" pitchFamily="18" charset="0"/>
              </a:rPr>
              <a:t>EVOLUTION OF COST ACCOUNTING</a:t>
            </a:r>
            <a:br>
              <a:rPr lang="en-US" sz="2800" b="1" dirty="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643269"/>
            <a:ext cx="9182283" cy="4398093"/>
          </a:xfrm>
        </p:spPr>
        <p:txBody>
          <a:bodyPr>
            <a:normAutofit/>
          </a:bodyPr>
          <a:lstStyle/>
          <a:p>
            <a:pPr marL="0" indent="0" algn="just">
              <a:lnSpc>
                <a:spcPct val="150000"/>
              </a:lnSpc>
              <a:buNone/>
            </a:pPr>
            <a:r>
              <a:rPr lang="en-US" sz="2400" b="1" dirty="0" smtClean="0">
                <a:latin typeface="Times New Roman" panose="02020603050405020304" pitchFamily="18" charset="0"/>
                <a:cs typeface="Times New Roman" panose="02020603050405020304" pitchFamily="18" charset="0"/>
              </a:rPr>
              <a:t>	For </a:t>
            </a:r>
            <a:r>
              <a:rPr lang="en-US" sz="2400" b="1" dirty="0">
                <a:latin typeface="Times New Roman" panose="02020603050405020304" pitchFamily="18" charset="0"/>
                <a:cs typeface="Times New Roman" panose="02020603050405020304" pitchFamily="18" charset="0"/>
              </a:rPr>
              <a:t>examples: </a:t>
            </a:r>
            <a:r>
              <a:rPr lang="en-US" sz="2400" dirty="0">
                <a:latin typeface="Times New Roman" panose="02020603050405020304" pitchFamily="18" charset="0"/>
                <a:cs typeface="Times New Roman" panose="02020603050405020304" pitchFamily="18" charset="0"/>
              </a:rPr>
              <a:t>salary, materials, other expenses etc. In the case of service industry, they are interested in the cost of ascertaining the cost of the services it renders. The cost per unit is arrived by  </a:t>
            </a:r>
            <a:r>
              <a:rPr lang="en-US" sz="2400" dirty="0">
                <a:solidFill>
                  <a:srgbClr val="FF0000"/>
                </a:solidFill>
                <a:latin typeface="Times New Roman" panose="02020603050405020304" pitchFamily="18" charset="0"/>
                <a:cs typeface="Times New Roman" panose="02020603050405020304" pitchFamily="18" charset="0"/>
              </a:rPr>
              <a:t>dividing the total expenditure incurred to the total number of production or the service rendered.</a:t>
            </a:r>
            <a:r>
              <a:rPr lang="en-US" sz="2400" dirty="0">
                <a:latin typeface="Times New Roman" panose="02020603050405020304" pitchFamily="18" charset="0"/>
                <a:cs typeface="Times New Roman" panose="02020603050405020304" pitchFamily="18" charset="0"/>
              </a:rPr>
              <a:t> This method can be used when there is only one product. If the manufacturing company manufactures more than one product, it becomes imperative to split the total cost among the number of products.</a:t>
            </a:r>
          </a:p>
          <a:p>
            <a:pPr marL="0" indent="0" algn="just">
              <a:lnSpc>
                <a:spcPct val="150000"/>
              </a:lnSpc>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806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defTabSz="457200" rtl="0">
              <a:spcBef>
                <a:spcPct val="0"/>
              </a:spcBef>
            </a:pPr>
            <a:r>
              <a:rPr lang="en-US" sz="2800" b="1" dirty="0" smtClean="0">
                <a:solidFill>
                  <a:srgbClr val="FF0000"/>
                </a:solidFill>
                <a:latin typeface="Times New Roman" panose="02020603050405020304" pitchFamily="18" charset="0"/>
                <a:cs typeface="Times New Roman" panose="02020603050405020304" pitchFamily="18" charset="0"/>
              </a:rPr>
              <a:t>COST, COSTING,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smtClean="0">
                <a:solidFill>
                  <a:srgbClr val="FF0000"/>
                </a:solidFill>
                <a:latin typeface="Times New Roman" panose="02020603050405020304" pitchFamily="18" charset="0"/>
                <a:cs typeface="Times New Roman" panose="02020603050405020304" pitchFamily="18" charset="0"/>
              </a:rPr>
              <a:t>COST ACCOUNTING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smtClean="0">
                <a:solidFill>
                  <a:srgbClr val="FF0000"/>
                </a:solidFill>
                <a:latin typeface="Times New Roman" panose="02020603050405020304" pitchFamily="18" charset="0"/>
                <a:cs typeface="Times New Roman" panose="02020603050405020304" pitchFamily="18" charset="0"/>
              </a:rPr>
              <a:t>AND	COST ACCOUNTANCY:</a:t>
            </a:r>
            <a:br>
              <a:rPr lang="en-US" sz="2800" b="1" dirty="0" smtClean="0">
                <a:solidFill>
                  <a:srgbClr val="FF0000"/>
                </a:solidFill>
                <a:latin typeface="Times New Roman" panose="02020603050405020304" pitchFamily="18" charset="0"/>
                <a:cs typeface="Times New Roman" panose="02020603050405020304" pitchFamily="18" charset="0"/>
              </a:rPr>
            </a:b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590261"/>
            <a:ext cx="9102770" cy="4451101"/>
          </a:xfrm>
        </p:spPr>
        <p:txBody>
          <a:bodyPr>
            <a:normAutofit/>
          </a:bodyPr>
          <a:lstStyle/>
          <a:p>
            <a:pPr marL="0" indent="0">
              <a:buNone/>
            </a:pPr>
            <a:r>
              <a:rPr lang="en-US" sz="2800" dirty="0" smtClean="0">
                <a:solidFill>
                  <a:srgbClr val="00B0F0"/>
                </a:solidFill>
                <a:latin typeface="Times New Roman" panose="02020603050405020304" pitchFamily="18" charset="0"/>
                <a:cs typeface="Times New Roman" panose="02020603050405020304" pitchFamily="18" charset="0"/>
              </a:rPr>
              <a:t>COST: </a:t>
            </a:r>
          </a:p>
          <a:p>
            <a:pPr marL="0" indent="0">
              <a:buNone/>
            </a:pPr>
            <a:r>
              <a:rPr lang="en-US" sz="2800" dirty="0">
                <a:solidFill>
                  <a:srgbClr val="00B0F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Cost </a:t>
            </a:r>
            <a:r>
              <a:rPr lang="en-US" sz="2400" dirty="0">
                <a:latin typeface="Times New Roman" panose="02020603050405020304" pitchFamily="18" charset="0"/>
                <a:cs typeface="Times New Roman" panose="02020603050405020304" pitchFamily="18" charset="0"/>
              </a:rPr>
              <a:t>is defined as the amount of expenses (actual or notional) incurred on or attributable to specified thing or activity.</a:t>
            </a:r>
          </a:p>
          <a:p>
            <a:pPr marL="0" lvl="2" indent="0" algn="just">
              <a:buNone/>
            </a:pPr>
            <a:r>
              <a:rPr lang="en-US" sz="2400" dirty="0">
                <a:solidFill>
                  <a:srgbClr val="FF0000"/>
                </a:solidFill>
                <a:latin typeface="Times New Roman" panose="02020603050405020304" pitchFamily="18" charset="0"/>
                <a:cs typeface="Times New Roman" panose="02020603050405020304" pitchFamily="18" charset="0"/>
              </a:rPr>
              <a:t>For example</a:t>
            </a:r>
            <a:r>
              <a:rPr lang="en-US" sz="2400" dirty="0">
                <a:latin typeface="Times New Roman" panose="02020603050405020304" pitchFamily="18" charset="0"/>
                <a:cs typeface="Times New Roman" panose="02020603050405020304" pitchFamily="18" charset="0"/>
              </a:rPr>
              <a:t> – </a:t>
            </a:r>
            <a:endParaRPr lang="en-US" sz="2400" dirty="0" smtClean="0">
              <a:latin typeface="Times New Roman" panose="02020603050405020304" pitchFamily="18" charset="0"/>
              <a:cs typeface="Times New Roman" panose="02020603050405020304" pitchFamily="18" charset="0"/>
            </a:endParaRPr>
          </a:p>
          <a:p>
            <a:pPr marL="0" lvl="2" indent="0" algn="just">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Cost </a:t>
            </a:r>
            <a:r>
              <a:rPr lang="en-US" sz="2400" dirty="0">
                <a:latin typeface="Times New Roman" panose="02020603050405020304" pitchFamily="18" charset="0"/>
                <a:cs typeface="Times New Roman" panose="02020603050405020304" pitchFamily="18" charset="0"/>
              </a:rPr>
              <a:t>of preparing one cup of tea is the amount incurred on the elements like </a:t>
            </a:r>
            <a:r>
              <a:rPr lang="en-US" sz="2400" dirty="0">
                <a:solidFill>
                  <a:srgbClr val="00B0F0"/>
                </a:solidFill>
                <a:latin typeface="Times New Roman" panose="02020603050405020304" pitchFamily="18" charset="0"/>
                <a:cs typeface="Times New Roman" panose="02020603050405020304" pitchFamily="18" charset="0"/>
              </a:rPr>
              <a:t>material, labor and other expenses</a:t>
            </a:r>
            <a:r>
              <a:rPr lang="en-US" sz="2400" dirty="0">
                <a:latin typeface="Times New Roman" panose="02020603050405020304" pitchFamily="18" charset="0"/>
                <a:cs typeface="Times New Roman" panose="02020603050405020304" pitchFamily="18" charset="0"/>
              </a:rPr>
              <a:t>, similarly cost of offering any services like banking is the amount of expenditure for offering that service. Thus cost of production or cost of service can be calculated by ascertaining the resources used for the production or services.</a:t>
            </a:r>
          </a:p>
          <a:p>
            <a:pPr marL="0" indent="0">
              <a:buNone/>
            </a:pPr>
            <a:endParaRPr lang="en-US" sz="28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1688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795131"/>
            <a:ext cx="9447327" cy="5685182"/>
          </a:xfrm>
        </p:spPr>
        <p:txBody>
          <a:bodyPr/>
          <a:lstStyle/>
          <a:p>
            <a:pPr marL="0" indent="0">
              <a:buNone/>
            </a:pPr>
            <a:r>
              <a:rPr lang="en-US" sz="2800" dirty="0" smtClean="0">
                <a:solidFill>
                  <a:srgbClr val="00B0F0"/>
                </a:solidFill>
                <a:latin typeface="Times New Roman" panose="02020603050405020304" pitchFamily="18" charset="0"/>
                <a:cs typeface="Times New Roman" panose="02020603050405020304" pitchFamily="18" charset="0"/>
              </a:rPr>
              <a:t>Costing:</a:t>
            </a:r>
          </a:p>
          <a:p>
            <a:pPr marL="0" indent="0" algn="just">
              <a:buNone/>
            </a:pPr>
            <a:r>
              <a:rPr lang="en-US" sz="2000" dirty="0" smtClean="0">
                <a:latin typeface="Times New Roman" panose="02020603050405020304" pitchFamily="18" charset="0"/>
                <a:cs typeface="Times New Roman" panose="02020603050405020304" pitchFamily="18" charset="0"/>
              </a:rPr>
              <a:t>	Costing </a:t>
            </a:r>
            <a:r>
              <a:rPr lang="en-US" sz="2000" dirty="0">
                <a:latin typeface="Times New Roman" panose="02020603050405020304" pitchFamily="18" charset="0"/>
                <a:cs typeface="Times New Roman" panose="02020603050405020304" pitchFamily="18" charset="0"/>
              </a:rPr>
              <a:t>is defined as, “the techniques and processes of ascertaining costs”  (The Chartered Institute of Management Accountants  (CIMA). Costing means finding of cost by any process or technique</a:t>
            </a:r>
            <a:r>
              <a:rPr lang="en-US" sz="2000" dirty="0" smtClean="0">
                <a:latin typeface="Times New Roman" panose="02020603050405020304" pitchFamily="18" charset="0"/>
                <a:cs typeface="Times New Roman" panose="02020603050405020304" pitchFamily="18" charset="0"/>
              </a:rPr>
              <a:t>.</a:t>
            </a:r>
          </a:p>
          <a:p>
            <a:pPr marL="0" indent="0" algn="just">
              <a:buNone/>
            </a:pPr>
            <a:r>
              <a:rPr lang="en-US" sz="2000" dirty="0">
                <a:latin typeface="Times New Roman" panose="02020603050405020304" pitchFamily="18" charset="0"/>
                <a:cs typeface="Times New Roman" panose="02020603050405020304" pitchFamily="18" charset="0"/>
              </a:rPr>
              <a:t>According to </a:t>
            </a:r>
            <a:r>
              <a:rPr lang="en-US" sz="2000" dirty="0" err="1">
                <a:latin typeface="Times New Roman" panose="02020603050405020304" pitchFamily="18" charset="0"/>
                <a:cs typeface="Times New Roman" panose="02020603050405020304" pitchFamily="18" charset="0"/>
              </a:rPr>
              <a:t>Wheldon</a:t>
            </a:r>
            <a:r>
              <a:rPr lang="en-US" sz="2000" dirty="0">
                <a:latin typeface="Times New Roman" panose="02020603050405020304" pitchFamily="18" charset="0"/>
                <a:cs typeface="Times New Roman" panose="02020603050405020304" pitchFamily="18" charset="0"/>
              </a:rPr>
              <a:t>, ‘Costing is classifying, recording, allocation  and  appropriation  of  expenses  for the determination of cost of products or services and for the presentation of suitably arranged data for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purpose of control and guidance of management</a:t>
            </a:r>
            <a:r>
              <a:rPr lang="en-US" sz="2000" dirty="0" smtClean="0">
                <a:latin typeface="Times New Roman" panose="02020603050405020304" pitchFamily="18" charset="0"/>
                <a:cs typeface="Times New Roman" panose="02020603050405020304" pitchFamily="18" charset="0"/>
              </a:rPr>
              <a:t>.</a:t>
            </a:r>
          </a:p>
          <a:p>
            <a:pPr marL="0" lvl="2" indent="0">
              <a:buNone/>
            </a:pPr>
            <a:r>
              <a:rPr lang="en-US" sz="2400" b="1" i="1" dirty="0">
                <a:solidFill>
                  <a:srgbClr val="00B0F0"/>
                </a:solidFill>
                <a:latin typeface="Times New Roman" panose="02020603050405020304" pitchFamily="18" charset="0"/>
                <a:cs typeface="Times New Roman" panose="02020603050405020304" pitchFamily="18" charset="0"/>
              </a:rPr>
              <a:t>Cost Accounting :- </a:t>
            </a:r>
          </a:p>
          <a:p>
            <a:pPr marL="0" lvl="2" indent="0" algn="just">
              <a:buNone/>
            </a:pPr>
            <a:r>
              <a:rPr lang="en-US" sz="2000" dirty="0" smtClean="0">
                <a:latin typeface="Times New Roman" panose="02020603050405020304" pitchFamily="18" charset="0"/>
                <a:cs typeface="Times New Roman" panose="02020603050405020304" pitchFamily="18" charset="0"/>
              </a:rPr>
              <a:t>	Cost </a:t>
            </a:r>
            <a:r>
              <a:rPr lang="en-US" sz="2000" dirty="0">
                <a:latin typeface="Times New Roman" panose="02020603050405020304" pitchFamily="18" charset="0"/>
                <a:cs typeface="Times New Roman" panose="02020603050405020304" pitchFamily="18" charset="0"/>
              </a:rPr>
              <a:t>Accounting primarily deals with collection, analysis of relevant of cost data for interpretation and presentation for various problems of management. Cost accounting accounts for the cost of products, service or an operation. It is deﬁned as, ‘the establishment of budgets, standard costs and actual costs of operations, processes, activities or products and the analysis of variances, proﬁtability or the social use of funds’.</a:t>
            </a: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770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487</TotalTime>
  <Words>483</Words>
  <Application>Microsoft Office PowerPoint</Application>
  <PresentationFormat>Widescreen</PresentationFormat>
  <Paragraphs>77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Times New Roman</vt:lpstr>
      <vt:lpstr>Trebuchet MS</vt:lpstr>
      <vt:lpstr>Wingdings 3</vt:lpstr>
      <vt:lpstr>Facet</vt:lpstr>
      <vt:lpstr>  COST AND MANAGEMENT ACCOUNTING</vt:lpstr>
      <vt:lpstr>INTRODUCTION </vt:lpstr>
      <vt:lpstr>PowerPoint Presentation</vt:lpstr>
      <vt:lpstr>PowerPoint Presentation</vt:lpstr>
      <vt:lpstr>PowerPoint Presentation</vt:lpstr>
      <vt:lpstr>COST ACCOUNTING MEANING</vt:lpstr>
      <vt:lpstr>EVOLUTION OF COST ACCOUNTING </vt:lpstr>
      <vt:lpstr>COST, COSTING, COST ACCOUNTING AND COST ACCOUNTANCY: </vt:lpstr>
      <vt:lpstr>PowerPoint Presentation</vt:lpstr>
      <vt:lpstr>PowerPoint Presentation</vt:lpstr>
      <vt:lpstr>SCOPE OF COST ACCOUNTING </vt:lpstr>
      <vt:lpstr>PowerPoint Presentation</vt:lpstr>
      <vt:lpstr>IMPORTANCE OF COST ACCOUNTING: </vt:lpstr>
      <vt:lpstr>PowerPoint Presentation</vt:lpstr>
      <vt:lpstr>OBJECTIVES OF COST ACCOUNTING: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lenovo-pc</dc:creator>
  <cp:lastModifiedBy>lenovo-pc</cp:lastModifiedBy>
  <cp:revision>35</cp:revision>
  <dcterms:created xsi:type="dcterms:W3CDTF">2020-08-19T04:04:43Z</dcterms:created>
  <dcterms:modified xsi:type="dcterms:W3CDTF">2020-08-25T08:27:02Z</dcterms:modified>
</cp:coreProperties>
</file>